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5143500" cx="9144000"/>
  <p:notesSz cx="6858000" cy="9144000"/>
  <p:embeddedFontLst>
    <p:embeddedFont>
      <p:font typeface="Anton"/>
      <p:regular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6" Type="http://schemas.openxmlformats.org/officeDocument/2006/relationships/slide" Target="slides/slide2.xml"/><Relationship Id="rId18" Type="http://schemas.openxmlformats.org/officeDocument/2006/relationships/font" Target="fonts/Anton-regular.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9" name="Shape 22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3" name="Shape 263"/>
        <p:cNvGrpSpPr/>
        <p:nvPr/>
      </p:nvGrpSpPr>
      <p:grpSpPr>
        <a:xfrm>
          <a:off x="0" y="0"/>
          <a:ext cx="0" cy="0"/>
          <a:chOff x="0" y="0"/>
          <a:chExt cx="0" cy="0"/>
        </a:xfrm>
      </p:grpSpPr>
      <p:sp>
        <p:nvSpPr>
          <p:cNvPr id="264" name="Shape 2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5" name="Shape 26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3" name="Shape 283"/>
        <p:cNvGrpSpPr/>
        <p:nvPr/>
      </p:nvGrpSpPr>
      <p:grpSpPr>
        <a:xfrm>
          <a:off x="0" y="0"/>
          <a:ext cx="0" cy="0"/>
          <a:chOff x="0" y="0"/>
          <a:chExt cx="0" cy="0"/>
        </a:xfrm>
      </p:grpSpPr>
      <p:sp>
        <p:nvSpPr>
          <p:cNvPr id="284" name="Shape 2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5" name="Shape 28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 name="Shape 61"/>
        <p:cNvGrpSpPr/>
        <p:nvPr/>
      </p:nvGrpSpPr>
      <p:grpSpPr>
        <a:xfrm>
          <a:off x="0" y="0"/>
          <a:ext cx="0" cy="0"/>
          <a:chOff x="0" y="0"/>
          <a:chExt cx="0" cy="0"/>
        </a:xfrm>
      </p:grpSpPr>
      <p:sp>
        <p:nvSpPr>
          <p:cNvPr id="62" name="Shape 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 name="Shape 6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 name="Shape 10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1" name="Shape 17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2" name="Shape 19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6" name="Shape 20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599" cy="2052599"/>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599"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sv"/>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599"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599"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sv"/>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sv"/>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599"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sv"/>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599" cy="572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599"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sv"/>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599" cy="572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899"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899"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sv"/>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599" cy="572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sv"/>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7999" cy="755699"/>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7999"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sv"/>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sv"/>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499"/>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199"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199"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099"/>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sv"/>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sv"/>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599" cy="572699"/>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sv"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00.png"/><Relationship Id="rId5" Type="http://schemas.openxmlformats.org/officeDocument/2006/relationships/image" Target="../media/image0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03.png"/><Relationship Id="rId4" Type="http://schemas.openxmlformats.org/officeDocument/2006/relationships/image" Target="../media/image09.png"/><Relationship Id="rId5" Type="http://schemas.openxmlformats.org/officeDocument/2006/relationships/image" Target="../media/image11.png"/><Relationship Id="rId6"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03.png"/><Relationship Id="rId4" Type="http://schemas.openxmlformats.org/officeDocument/2006/relationships/image" Target="../media/image17.jpg"/><Relationship Id="rId9" Type="http://schemas.openxmlformats.org/officeDocument/2006/relationships/image" Target="../media/image10.png"/><Relationship Id="rId5" Type="http://schemas.openxmlformats.org/officeDocument/2006/relationships/image" Target="../media/image15.jpg"/><Relationship Id="rId6" Type="http://schemas.openxmlformats.org/officeDocument/2006/relationships/image" Target="../media/image14.jpg"/><Relationship Id="rId7" Type="http://schemas.openxmlformats.org/officeDocument/2006/relationships/image" Target="../media/image13.jpg"/><Relationship Id="rId8" Type="http://schemas.openxmlformats.org/officeDocument/2006/relationships/image" Target="../media/image1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tagtidtabeller.resrobot.se/tidtabell/tag89_858.pdf" TargetMode="External"/><Relationship Id="rId4" Type="http://schemas.openxmlformats.org/officeDocument/2006/relationships/hyperlink" Target="http://assets.wm3.se/sites/16/media_files/8956/ntVwIYqu4q4PmXdhB1_rgg/original_T%C3%A5g_tidtabell_92_2014.pdf?1384788343" TargetMode="External"/><Relationship Id="rId5" Type="http://schemas.openxmlformats.org/officeDocument/2006/relationships/hyperlink" Target="http://www.jlt.se/tidtabeller/Krosatag/141214_151212/Krosatag_Jonkoping-Vaxjo_141214_151212.pdf" TargetMode="External"/><Relationship Id="rId6" Type="http://schemas.openxmlformats.org/officeDocument/2006/relationships/hyperlink" Target="http://www.krosatagen.se/assets/img/krosatag_2015-05-22_original.jpg" TargetMode="External"/><Relationship Id="rId7" Type="http://schemas.openxmlformats.org/officeDocument/2006/relationships/hyperlink" Target="http://www.lanstrafikenkron.se/biljettautomater" TargetMode="External"/><Relationship Id="rId8" Type="http://schemas.openxmlformats.org/officeDocument/2006/relationships/hyperlink" Target="http://www.lanstrafikenkron.se/kopa-biljetter-kor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01.png"/><Relationship Id="rId5" Type="http://schemas.openxmlformats.org/officeDocument/2006/relationships/image" Target="../media/image02.png"/><Relationship Id="rId6" Type="http://schemas.openxmlformats.org/officeDocument/2006/relationships/image" Target="../media/image0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05.png"/><Relationship Id="rId5" Type="http://schemas.openxmlformats.org/officeDocument/2006/relationships/image" Target="../media/image04.png"/><Relationship Id="rId6" Type="http://schemas.openxmlformats.org/officeDocument/2006/relationships/image" Target="../media/image0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0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0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0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0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0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06.png"/><Relationship Id="rId4" Type="http://schemas.openxmlformats.org/officeDocument/2006/relationships/image" Target="../media/image07.png"/><Relationship Id="rId5" Type="http://schemas.openxmlformats.org/officeDocument/2006/relationships/image" Target="../media/image08.png"/><Relationship Id="rId6" Type="http://schemas.openxmlformats.org/officeDocument/2006/relationships/image" Target="../media/image03.png"/><Relationship Id="rId7" Type="http://schemas.openxmlformats.org/officeDocument/2006/relationships/image" Target="../media/image0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 name="Shape 53"/>
        <p:cNvGrpSpPr/>
        <p:nvPr/>
      </p:nvGrpSpPr>
      <p:grpSpPr>
        <a:xfrm>
          <a:off x="0" y="0"/>
          <a:ext cx="0" cy="0"/>
          <a:chOff x="0" y="0"/>
          <a:chExt cx="0" cy="0"/>
        </a:xfrm>
      </p:grpSpPr>
      <p:pic>
        <p:nvPicPr>
          <p:cNvPr id="54" name="Shape 54"/>
          <p:cNvPicPr preferRelativeResize="0"/>
          <p:nvPr/>
        </p:nvPicPr>
        <p:blipFill>
          <a:blip r:embed="rId3">
            <a:alphaModFix/>
          </a:blip>
          <a:stretch>
            <a:fillRect/>
          </a:stretch>
        </p:blipFill>
        <p:spPr>
          <a:xfrm>
            <a:off x="0" y="0"/>
            <a:ext cx="9143998" cy="5143497"/>
          </a:xfrm>
          <a:prstGeom prst="rect">
            <a:avLst/>
          </a:prstGeom>
          <a:noFill/>
          <a:ln>
            <a:noFill/>
          </a:ln>
        </p:spPr>
      </p:pic>
      <p:sp>
        <p:nvSpPr>
          <p:cNvPr id="55" name="Shape 55"/>
          <p:cNvSpPr/>
          <p:nvPr/>
        </p:nvSpPr>
        <p:spPr>
          <a:xfrm>
            <a:off x="0" y="1551850"/>
            <a:ext cx="9144000" cy="21705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56" name="Shape 56"/>
          <p:cNvSpPr txBox="1"/>
          <p:nvPr/>
        </p:nvSpPr>
        <p:spPr>
          <a:xfrm>
            <a:off x="2159175" y="2061550"/>
            <a:ext cx="6570000" cy="1340999"/>
          </a:xfrm>
          <a:prstGeom prst="rect">
            <a:avLst/>
          </a:prstGeom>
          <a:noFill/>
          <a:ln>
            <a:noFill/>
          </a:ln>
        </p:spPr>
        <p:txBody>
          <a:bodyPr anchorCtr="0" anchor="t" bIns="91425" lIns="91425" rIns="91425" tIns="91425">
            <a:noAutofit/>
          </a:bodyPr>
          <a:lstStyle/>
          <a:p>
            <a:pPr lvl="0" rtl="0">
              <a:spcBef>
                <a:spcPts val="0"/>
              </a:spcBef>
              <a:buNone/>
            </a:pPr>
            <a:r>
              <a:rPr lang="sv" sz="2400">
                <a:solidFill>
                  <a:srgbClr val="999999"/>
                </a:solidFill>
                <a:latin typeface="Calibri"/>
                <a:ea typeface="Calibri"/>
                <a:cs typeface="Calibri"/>
                <a:sym typeface="Calibri"/>
              </a:rPr>
              <a:t>Tryck på skärmen för att fortsätta</a:t>
            </a:r>
          </a:p>
          <a:p>
            <a:pPr lvl="0" rtl="0">
              <a:spcBef>
                <a:spcPts val="0"/>
              </a:spcBef>
              <a:buNone/>
            </a:pPr>
            <a:r>
              <a:t/>
            </a:r>
            <a:endParaRPr sz="2400">
              <a:solidFill>
                <a:srgbClr val="999999"/>
              </a:solidFill>
              <a:latin typeface="Calibri"/>
              <a:ea typeface="Calibri"/>
              <a:cs typeface="Calibri"/>
              <a:sym typeface="Calibri"/>
            </a:endParaRPr>
          </a:p>
          <a:p>
            <a:pPr lvl="0">
              <a:spcBef>
                <a:spcPts val="0"/>
              </a:spcBef>
              <a:buNone/>
            </a:pPr>
            <a:r>
              <a:rPr lang="sv" sz="2400">
                <a:solidFill>
                  <a:srgbClr val="999999"/>
                </a:solidFill>
                <a:latin typeface="Calibri"/>
                <a:ea typeface="Calibri"/>
                <a:cs typeface="Calibri"/>
                <a:sym typeface="Calibri"/>
              </a:rPr>
              <a:t>Press on the screen to continue</a:t>
            </a:r>
          </a:p>
        </p:txBody>
      </p:sp>
      <p:pic>
        <p:nvPicPr>
          <p:cNvPr id="57" name="Shape 57"/>
          <p:cNvPicPr preferRelativeResize="0"/>
          <p:nvPr/>
        </p:nvPicPr>
        <p:blipFill>
          <a:blip r:embed="rId4">
            <a:alphaModFix/>
          </a:blip>
          <a:stretch>
            <a:fillRect/>
          </a:stretch>
        </p:blipFill>
        <p:spPr>
          <a:xfrm>
            <a:off x="352000" y="1715944"/>
            <a:ext cx="1807174" cy="1807174"/>
          </a:xfrm>
          <a:prstGeom prst="rect">
            <a:avLst/>
          </a:prstGeom>
          <a:noFill/>
          <a:ln>
            <a:noFill/>
          </a:ln>
        </p:spPr>
      </p:pic>
      <p:sp>
        <p:nvSpPr>
          <p:cNvPr id="58" name="Shape 58"/>
          <p:cNvSpPr/>
          <p:nvPr/>
        </p:nvSpPr>
        <p:spPr>
          <a:xfrm>
            <a:off x="11725" y="0"/>
            <a:ext cx="9144000" cy="5143499"/>
          </a:xfrm>
          <a:prstGeom prst="rect">
            <a:avLst/>
          </a:prstGeom>
          <a:solidFill>
            <a:srgbClr val="EEEEEE">
              <a:alpha val="0"/>
            </a:srgbClr>
          </a:solidFill>
          <a:ln>
            <a:noFill/>
          </a:ln>
        </p:spPr>
        <p:txBody>
          <a:bodyPr anchorCtr="0" anchor="ctr" bIns="91425" lIns="91425" rIns="91425" tIns="91425">
            <a:noAutofit/>
          </a:bodyPr>
          <a:lstStyle/>
          <a:p>
            <a:pPr lvl="0">
              <a:spcBef>
                <a:spcPts val="0"/>
              </a:spcBef>
              <a:buNone/>
            </a:pPr>
            <a:r>
              <a:t/>
            </a:r>
            <a:endParaRPr/>
          </a:p>
        </p:txBody>
      </p:sp>
      <p:sp>
        <p:nvSpPr>
          <p:cNvPr id="59" name="Shape 59"/>
          <p:cNvSpPr/>
          <p:nvPr/>
        </p:nvSpPr>
        <p:spPr>
          <a:xfrm rot="5400000">
            <a:off x="7530525" y="-734474"/>
            <a:ext cx="666625" cy="2560324"/>
          </a:xfrm>
          <a:prstGeom prst="flowChartOffpageConnector">
            <a:avLst/>
          </a:prstGeom>
          <a:solidFill>
            <a:srgbClr val="FFFFFF"/>
          </a:solidFill>
          <a:ln>
            <a:noFill/>
          </a:ln>
        </p:spPr>
        <p:txBody>
          <a:bodyPr anchorCtr="0" anchor="ctr" bIns="91425" lIns="91425" rIns="91425" tIns="91425">
            <a:noAutofit/>
          </a:bodyPr>
          <a:lstStyle/>
          <a:p>
            <a:pPr lvl="0">
              <a:spcBef>
                <a:spcPts val="0"/>
              </a:spcBef>
              <a:buNone/>
            </a:pPr>
            <a:r>
              <a:t/>
            </a:r>
            <a:endParaRPr/>
          </a:p>
        </p:txBody>
      </p:sp>
      <p:pic>
        <p:nvPicPr>
          <p:cNvPr id="60" name="Shape 60"/>
          <p:cNvPicPr preferRelativeResize="0"/>
          <p:nvPr/>
        </p:nvPicPr>
        <p:blipFill>
          <a:blip r:embed="rId5">
            <a:alphaModFix/>
          </a:blip>
          <a:stretch>
            <a:fillRect/>
          </a:stretch>
        </p:blipFill>
        <p:spPr>
          <a:xfrm>
            <a:off x="7243748" y="369346"/>
            <a:ext cx="1807175" cy="413265"/>
          </a:xfrm>
          <a:prstGeom prst="rect">
            <a:avLst/>
          </a:prstGeom>
          <a:noFill/>
          <a:ln>
            <a:noFill/>
          </a:ln>
        </p:spPr>
      </p:pic>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0" name="Shape 230"/>
        <p:cNvGrpSpPr/>
        <p:nvPr/>
      </p:nvGrpSpPr>
      <p:grpSpPr>
        <a:xfrm>
          <a:off x="0" y="0"/>
          <a:ext cx="0" cy="0"/>
          <a:chOff x="0" y="0"/>
          <a:chExt cx="0" cy="0"/>
        </a:xfrm>
      </p:grpSpPr>
      <p:sp>
        <p:nvSpPr>
          <p:cNvPr id="231" name="Shape 231"/>
          <p:cNvSpPr/>
          <p:nvPr/>
        </p:nvSpPr>
        <p:spPr>
          <a:xfrm>
            <a:off x="0" y="207650"/>
            <a:ext cx="9144000" cy="667199"/>
          </a:xfrm>
          <a:prstGeom prst="rect">
            <a:avLst/>
          </a:prstGeom>
          <a:solidFill>
            <a:srgbClr val="4CAF50"/>
          </a:solidFill>
          <a:ln>
            <a:noFill/>
          </a:ln>
        </p:spPr>
        <p:txBody>
          <a:bodyPr anchorCtr="0" anchor="ctr" bIns="91425" lIns="91425" rIns="91425" tIns="91425">
            <a:noAutofit/>
          </a:bodyPr>
          <a:lstStyle/>
          <a:p>
            <a:pPr lvl="0">
              <a:spcBef>
                <a:spcPts val="0"/>
              </a:spcBef>
              <a:buNone/>
            </a:pPr>
            <a:r>
              <a:t/>
            </a:r>
            <a:endParaRPr/>
          </a:p>
        </p:txBody>
      </p:sp>
      <p:sp>
        <p:nvSpPr>
          <p:cNvPr id="232" name="Shape 232"/>
          <p:cNvSpPr txBox="1"/>
          <p:nvPr>
            <p:ph type="title"/>
          </p:nvPr>
        </p:nvSpPr>
        <p:spPr>
          <a:xfrm>
            <a:off x="311700" y="254900"/>
            <a:ext cx="8520599" cy="572699"/>
          </a:xfrm>
          <a:prstGeom prst="rect">
            <a:avLst/>
          </a:prstGeom>
        </p:spPr>
        <p:txBody>
          <a:bodyPr anchorCtr="0" anchor="t" bIns="91425" lIns="91425" rIns="91425" tIns="91425">
            <a:noAutofit/>
          </a:bodyPr>
          <a:lstStyle/>
          <a:p>
            <a:pPr lvl="0" rtl="0">
              <a:spcBef>
                <a:spcPts val="0"/>
              </a:spcBef>
              <a:buNone/>
            </a:pPr>
            <a:r>
              <a:rPr lang="sv">
                <a:solidFill>
                  <a:srgbClr val="FFFFFF"/>
                </a:solidFill>
                <a:latin typeface="Calibri"/>
                <a:ea typeface="Calibri"/>
                <a:cs typeface="Calibri"/>
                <a:sym typeface="Calibri"/>
              </a:rPr>
              <a:t>Slutför Betalning</a:t>
            </a:r>
          </a:p>
        </p:txBody>
      </p:sp>
      <p:sp>
        <p:nvSpPr>
          <p:cNvPr id="233" name="Shape 233"/>
          <p:cNvSpPr/>
          <p:nvPr/>
        </p:nvSpPr>
        <p:spPr>
          <a:xfrm rot="5400000">
            <a:off x="7500087" y="-735022"/>
            <a:ext cx="727500" cy="2560324"/>
          </a:xfrm>
          <a:prstGeom prst="flowChartOffpageConnector">
            <a:avLst/>
          </a:prstGeom>
          <a:solidFill>
            <a:srgbClr val="FFFFFF"/>
          </a:solidFill>
          <a:ln>
            <a:noFill/>
          </a:ln>
        </p:spPr>
        <p:txBody>
          <a:bodyPr anchorCtr="0" anchor="ctr" bIns="91425" lIns="91425" rIns="91425" tIns="91425">
            <a:noAutofit/>
          </a:bodyPr>
          <a:lstStyle/>
          <a:p>
            <a:pPr lvl="0">
              <a:spcBef>
                <a:spcPts val="0"/>
              </a:spcBef>
              <a:buNone/>
            </a:pPr>
            <a:r>
              <a:t/>
            </a:r>
            <a:endParaRPr/>
          </a:p>
        </p:txBody>
      </p:sp>
      <p:pic>
        <p:nvPicPr>
          <p:cNvPr id="234" name="Shape 234"/>
          <p:cNvPicPr preferRelativeResize="0"/>
          <p:nvPr/>
        </p:nvPicPr>
        <p:blipFill>
          <a:blip r:embed="rId3">
            <a:alphaModFix/>
          </a:blip>
          <a:stretch>
            <a:fillRect/>
          </a:stretch>
        </p:blipFill>
        <p:spPr>
          <a:xfrm>
            <a:off x="7243748" y="369346"/>
            <a:ext cx="1807175" cy="413265"/>
          </a:xfrm>
          <a:prstGeom prst="rect">
            <a:avLst/>
          </a:prstGeom>
          <a:noFill/>
          <a:ln>
            <a:noFill/>
          </a:ln>
        </p:spPr>
      </p:pic>
      <p:sp>
        <p:nvSpPr>
          <p:cNvPr id="235" name="Shape 235"/>
          <p:cNvSpPr/>
          <p:nvPr/>
        </p:nvSpPr>
        <p:spPr>
          <a:xfrm>
            <a:off x="8550475" y="4504675"/>
            <a:ext cx="486300" cy="486300"/>
          </a:xfrm>
          <a:prstGeom prst="rect">
            <a:avLst/>
          </a:prstGeom>
          <a:solidFill>
            <a:srgbClr val="4CAF50"/>
          </a:solidFill>
          <a:ln>
            <a:noFill/>
          </a:ln>
        </p:spPr>
        <p:txBody>
          <a:bodyPr anchorCtr="0" anchor="ctr" bIns="91425" lIns="91425" rIns="91425" tIns="91425">
            <a:noAutofit/>
          </a:bodyPr>
          <a:lstStyle/>
          <a:p>
            <a:pPr lvl="0" rtl="0" algn="ctr">
              <a:spcBef>
                <a:spcPts val="0"/>
              </a:spcBef>
              <a:buNone/>
            </a:pPr>
            <a:r>
              <a:rPr b="1" lang="sv" sz="2400">
                <a:solidFill>
                  <a:srgbClr val="FFFFFF"/>
                </a:solidFill>
                <a:latin typeface="Verdana"/>
                <a:ea typeface="Verdana"/>
                <a:cs typeface="Verdana"/>
                <a:sym typeface="Verdana"/>
              </a:rPr>
              <a:t>i</a:t>
            </a:r>
          </a:p>
        </p:txBody>
      </p:sp>
      <p:sp>
        <p:nvSpPr>
          <p:cNvPr id="236" name="Shape 236"/>
          <p:cNvSpPr/>
          <p:nvPr/>
        </p:nvSpPr>
        <p:spPr>
          <a:xfrm>
            <a:off x="5345950" y="1710550"/>
            <a:ext cx="2756399" cy="2548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237" name="Shape 237"/>
          <p:cNvSpPr/>
          <p:nvPr/>
        </p:nvSpPr>
        <p:spPr>
          <a:xfrm>
            <a:off x="5345950" y="1710550"/>
            <a:ext cx="2756399" cy="317100"/>
          </a:xfrm>
          <a:prstGeom prst="rect">
            <a:avLst/>
          </a:prstGeom>
          <a:solidFill>
            <a:srgbClr val="4CAF50"/>
          </a:solidFill>
          <a:ln>
            <a:noFill/>
          </a:ln>
        </p:spPr>
        <p:txBody>
          <a:bodyPr anchorCtr="0" anchor="ctr" bIns="91425" lIns="91425" rIns="91425" tIns="91425">
            <a:noAutofit/>
          </a:bodyPr>
          <a:lstStyle/>
          <a:p>
            <a:pPr lvl="0">
              <a:spcBef>
                <a:spcPts val="0"/>
              </a:spcBef>
              <a:buNone/>
            </a:pPr>
            <a:r>
              <a:t/>
            </a:r>
            <a:endParaRPr/>
          </a:p>
        </p:txBody>
      </p:sp>
      <p:sp>
        <p:nvSpPr>
          <p:cNvPr id="238" name="Shape 238"/>
          <p:cNvSpPr txBox="1"/>
          <p:nvPr/>
        </p:nvSpPr>
        <p:spPr>
          <a:xfrm>
            <a:off x="5345950" y="1665334"/>
            <a:ext cx="2756399" cy="317100"/>
          </a:xfrm>
          <a:prstGeom prst="rect">
            <a:avLst/>
          </a:prstGeom>
          <a:noFill/>
          <a:ln>
            <a:noFill/>
          </a:ln>
        </p:spPr>
        <p:txBody>
          <a:bodyPr anchorCtr="0" anchor="t" bIns="91425" lIns="91425" rIns="91425" tIns="91425">
            <a:noAutofit/>
          </a:bodyPr>
          <a:lstStyle/>
          <a:p>
            <a:pPr lvl="0" rtl="0" algn="ctr">
              <a:spcBef>
                <a:spcPts val="0"/>
              </a:spcBef>
              <a:buNone/>
            </a:pPr>
            <a:r>
              <a:rPr lang="sv">
                <a:solidFill>
                  <a:srgbClr val="FFFFFF"/>
                </a:solidFill>
              </a:rPr>
              <a:t>Biljett order</a:t>
            </a:r>
          </a:p>
        </p:txBody>
      </p:sp>
      <p:pic>
        <p:nvPicPr>
          <p:cNvPr id="239" name="Shape 239"/>
          <p:cNvPicPr preferRelativeResize="0"/>
          <p:nvPr/>
        </p:nvPicPr>
        <p:blipFill>
          <a:blip r:embed="rId4">
            <a:alphaModFix/>
          </a:blip>
          <a:stretch>
            <a:fillRect/>
          </a:stretch>
        </p:blipFill>
        <p:spPr>
          <a:xfrm>
            <a:off x="5422150" y="2103850"/>
            <a:ext cx="572700" cy="572700"/>
          </a:xfrm>
          <a:prstGeom prst="rect">
            <a:avLst/>
          </a:prstGeom>
          <a:noFill/>
          <a:ln>
            <a:noFill/>
          </a:ln>
        </p:spPr>
      </p:pic>
      <p:sp>
        <p:nvSpPr>
          <p:cNvPr id="240" name="Shape 240"/>
          <p:cNvSpPr txBox="1"/>
          <p:nvPr/>
        </p:nvSpPr>
        <p:spPr>
          <a:xfrm>
            <a:off x="5984700" y="2143875"/>
            <a:ext cx="2117700" cy="486300"/>
          </a:xfrm>
          <a:prstGeom prst="rect">
            <a:avLst/>
          </a:prstGeom>
          <a:noFill/>
          <a:ln>
            <a:noFill/>
          </a:ln>
        </p:spPr>
        <p:txBody>
          <a:bodyPr anchorCtr="0" anchor="ctr" bIns="91425" lIns="91425" rIns="91425" tIns="91425">
            <a:noAutofit/>
          </a:bodyPr>
          <a:lstStyle/>
          <a:p>
            <a:pPr lvl="0" rtl="0">
              <a:spcBef>
                <a:spcPts val="0"/>
              </a:spcBef>
              <a:buNone/>
            </a:pPr>
            <a:r>
              <a:rPr lang="sv">
                <a:latin typeface="Calibri"/>
                <a:ea typeface="Calibri"/>
                <a:cs typeface="Calibri"/>
                <a:sym typeface="Calibri"/>
              </a:rPr>
              <a:t>Tåg resa: </a:t>
            </a:r>
            <a:br>
              <a:rPr lang="sv">
                <a:latin typeface="Calibri"/>
                <a:ea typeface="Calibri"/>
                <a:cs typeface="Calibri"/>
                <a:sym typeface="Calibri"/>
              </a:rPr>
            </a:br>
            <a:r>
              <a:rPr b="1" lang="sv" u="sng">
                <a:latin typeface="Calibri"/>
                <a:ea typeface="Calibri"/>
                <a:cs typeface="Calibri"/>
                <a:sym typeface="Calibri"/>
              </a:rPr>
              <a:t>Växjö station</a:t>
            </a:r>
            <a:r>
              <a:rPr lang="sv">
                <a:latin typeface="Calibri"/>
                <a:ea typeface="Calibri"/>
                <a:cs typeface="Calibri"/>
                <a:sym typeface="Calibri"/>
              </a:rPr>
              <a:t> → </a:t>
            </a:r>
            <a:r>
              <a:rPr b="1" lang="sv" u="sng">
                <a:latin typeface="Calibri"/>
                <a:ea typeface="Calibri"/>
                <a:cs typeface="Calibri"/>
                <a:sym typeface="Calibri"/>
              </a:rPr>
              <a:t>Alvesta  </a:t>
            </a:r>
          </a:p>
        </p:txBody>
      </p:sp>
      <p:sp>
        <p:nvSpPr>
          <p:cNvPr id="241" name="Shape 241"/>
          <p:cNvSpPr txBox="1"/>
          <p:nvPr/>
        </p:nvSpPr>
        <p:spPr>
          <a:xfrm>
            <a:off x="5360175" y="2715415"/>
            <a:ext cx="2756399" cy="1512899"/>
          </a:xfrm>
          <a:prstGeom prst="rect">
            <a:avLst/>
          </a:prstGeom>
          <a:noFill/>
          <a:ln>
            <a:noFill/>
          </a:ln>
        </p:spPr>
        <p:txBody>
          <a:bodyPr anchorCtr="0" anchor="t" bIns="91425" lIns="91425" rIns="91425" tIns="91425">
            <a:noAutofit/>
          </a:bodyPr>
          <a:lstStyle/>
          <a:p>
            <a:pPr lvl="0" rtl="0">
              <a:spcBef>
                <a:spcPts val="0"/>
              </a:spcBef>
              <a:buNone/>
            </a:pPr>
            <a:r>
              <a:rPr lang="sv" sz="1100">
                <a:latin typeface="Courier New"/>
                <a:ea typeface="Courier New"/>
                <a:cs typeface="Courier New"/>
                <a:sym typeface="Courier New"/>
              </a:rPr>
              <a:t>1x Vuxen Biljett, giltig från:</a:t>
            </a:r>
            <a:br>
              <a:rPr lang="sv" sz="1100">
                <a:latin typeface="Courier New"/>
                <a:ea typeface="Courier New"/>
                <a:cs typeface="Courier New"/>
                <a:sym typeface="Courier New"/>
              </a:rPr>
            </a:br>
            <a:r>
              <a:rPr lang="sv" sz="1100">
                <a:latin typeface="Courier New"/>
                <a:ea typeface="Courier New"/>
                <a:cs typeface="Courier New"/>
                <a:sym typeface="Courier New"/>
              </a:rPr>
              <a:t>Fredag 22 Januari 2016 - 09:16</a:t>
            </a:r>
            <a:br>
              <a:rPr lang="sv" sz="1100">
                <a:latin typeface="Courier New"/>
                <a:ea typeface="Courier New"/>
                <a:cs typeface="Courier New"/>
                <a:sym typeface="Courier New"/>
              </a:rPr>
            </a:br>
            <a:r>
              <a:rPr lang="sv" sz="1100">
                <a:solidFill>
                  <a:schemeClr val="dk1"/>
                </a:solidFill>
                <a:latin typeface="Courier New"/>
                <a:ea typeface="Courier New"/>
                <a:cs typeface="Courier New"/>
                <a:sym typeface="Courier New"/>
              </a:rPr>
              <a:t>Fredag 22 Januari 2016 - 11:16</a:t>
            </a:r>
            <a:br>
              <a:rPr lang="sv">
                <a:solidFill>
                  <a:schemeClr val="dk1"/>
                </a:solidFill>
                <a:latin typeface="Calibri"/>
                <a:ea typeface="Calibri"/>
                <a:cs typeface="Calibri"/>
                <a:sym typeface="Calibri"/>
              </a:rPr>
            </a:br>
            <a:br>
              <a:rPr lang="sv">
                <a:solidFill>
                  <a:schemeClr val="dk1"/>
                </a:solidFill>
                <a:latin typeface="Calibri"/>
                <a:ea typeface="Calibri"/>
                <a:cs typeface="Calibri"/>
                <a:sym typeface="Calibri"/>
              </a:rPr>
            </a:br>
            <a:br>
              <a:rPr lang="sv" sz="600">
                <a:solidFill>
                  <a:schemeClr val="dk1"/>
                </a:solidFill>
                <a:latin typeface="Calibri"/>
                <a:ea typeface="Calibri"/>
                <a:cs typeface="Calibri"/>
                <a:sym typeface="Calibri"/>
              </a:rPr>
            </a:br>
            <a:br>
              <a:rPr lang="sv" sz="600">
                <a:solidFill>
                  <a:schemeClr val="dk1"/>
                </a:solidFill>
                <a:latin typeface="Calibri"/>
                <a:ea typeface="Calibri"/>
                <a:cs typeface="Calibri"/>
                <a:sym typeface="Calibri"/>
              </a:rPr>
            </a:br>
            <a:br>
              <a:rPr lang="sv">
                <a:solidFill>
                  <a:schemeClr val="dk1"/>
                </a:solidFill>
                <a:latin typeface="Calibri"/>
                <a:ea typeface="Calibri"/>
                <a:cs typeface="Calibri"/>
                <a:sym typeface="Calibri"/>
              </a:rPr>
            </a:br>
            <a:r>
              <a:rPr b="1" lang="sv">
                <a:solidFill>
                  <a:schemeClr val="dk1"/>
                </a:solidFill>
                <a:latin typeface="Calibri"/>
                <a:ea typeface="Calibri"/>
                <a:cs typeface="Calibri"/>
                <a:sym typeface="Calibri"/>
              </a:rPr>
              <a:t>55,90</a:t>
            </a:r>
            <a:r>
              <a:rPr lang="sv">
                <a:solidFill>
                  <a:schemeClr val="dk1"/>
                </a:solidFill>
                <a:latin typeface="Calibri"/>
                <a:ea typeface="Calibri"/>
                <a:cs typeface="Calibri"/>
                <a:sym typeface="Calibri"/>
              </a:rPr>
              <a:t> SEK</a:t>
            </a:r>
            <a:br>
              <a:rPr lang="sv">
                <a:solidFill>
                  <a:schemeClr val="dk1"/>
                </a:solidFill>
                <a:latin typeface="Calibri"/>
                <a:ea typeface="Calibri"/>
                <a:cs typeface="Calibri"/>
                <a:sym typeface="Calibri"/>
              </a:rPr>
            </a:br>
            <a:br>
              <a:rPr lang="sv">
                <a:latin typeface="Calibri"/>
                <a:ea typeface="Calibri"/>
                <a:cs typeface="Calibri"/>
                <a:sym typeface="Calibri"/>
              </a:rPr>
            </a:br>
          </a:p>
        </p:txBody>
      </p:sp>
      <p:cxnSp>
        <p:nvCxnSpPr>
          <p:cNvPr id="242" name="Shape 242"/>
          <p:cNvCxnSpPr/>
          <p:nvPr/>
        </p:nvCxnSpPr>
        <p:spPr>
          <a:xfrm>
            <a:off x="5339518" y="3807650"/>
            <a:ext cx="2756399" cy="0"/>
          </a:xfrm>
          <a:prstGeom prst="straightConnector1">
            <a:avLst/>
          </a:prstGeom>
          <a:noFill/>
          <a:ln cap="flat" cmpd="sng" w="9525">
            <a:solidFill>
              <a:schemeClr val="dk2"/>
            </a:solidFill>
            <a:prstDash val="solid"/>
            <a:round/>
            <a:headEnd len="lg" w="lg" type="none"/>
            <a:tailEnd len="lg" w="lg" type="none"/>
          </a:ln>
        </p:spPr>
      </p:cxnSp>
      <p:sp>
        <p:nvSpPr>
          <p:cNvPr id="243" name="Shape 243"/>
          <p:cNvSpPr/>
          <p:nvPr/>
        </p:nvSpPr>
        <p:spPr>
          <a:xfrm>
            <a:off x="6754725" y="3807650"/>
            <a:ext cx="1341300" cy="447600"/>
          </a:xfrm>
          <a:prstGeom prst="rect">
            <a:avLst/>
          </a:prstGeom>
          <a:solidFill>
            <a:srgbClr val="FF7720"/>
          </a:solidFill>
          <a:ln>
            <a:noFill/>
          </a:ln>
        </p:spPr>
        <p:txBody>
          <a:bodyPr anchorCtr="0" anchor="ctr" bIns="91425" lIns="91425" rIns="91425" tIns="91425">
            <a:noAutofit/>
          </a:bodyPr>
          <a:lstStyle/>
          <a:p>
            <a:pPr lvl="0" rtl="0" algn="ctr">
              <a:spcBef>
                <a:spcPts val="0"/>
              </a:spcBef>
              <a:buNone/>
            </a:pPr>
            <a:r>
              <a:rPr lang="sv">
                <a:solidFill>
                  <a:srgbClr val="FFFFFF"/>
                </a:solidFill>
                <a:latin typeface="Calibri"/>
                <a:ea typeface="Calibri"/>
                <a:cs typeface="Calibri"/>
                <a:sym typeface="Calibri"/>
              </a:rPr>
              <a:t>Ändra order</a:t>
            </a:r>
          </a:p>
        </p:txBody>
      </p:sp>
      <p:pic>
        <p:nvPicPr>
          <p:cNvPr id="244" name="Shape 244"/>
          <p:cNvPicPr preferRelativeResize="0"/>
          <p:nvPr/>
        </p:nvPicPr>
        <p:blipFill rotWithShape="1">
          <a:blip r:embed="rId5">
            <a:alphaModFix/>
          </a:blip>
          <a:srcRect b="3901" l="27407" r="23701" t="47208"/>
          <a:stretch/>
        </p:blipFill>
        <p:spPr>
          <a:xfrm>
            <a:off x="997500" y="1655938"/>
            <a:ext cx="2948887" cy="2629459"/>
          </a:xfrm>
          <a:prstGeom prst="rect">
            <a:avLst/>
          </a:prstGeom>
          <a:noFill/>
          <a:ln>
            <a:noFill/>
          </a:ln>
        </p:spPr>
      </p:pic>
      <p:pic>
        <p:nvPicPr>
          <p:cNvPr id="245" name="Shape 245"/>
          <p:cNvPicPr preferRelativeResize="0"/>
          <p:nvPr/>
        </p:nvPicPr>
        <p:blipFill>
          <a:blip r:embed="rId6">
            <a:alphaModFix/>
          </a:blip>
          <a:stretch>
            <a:fillRect/>
          </a:stretch>
        </p:blipFill>
        <p:spPr>
          <a:xfrm rot="1057015">
            <a:off x="1781061" y="1792467"/>
            <a:ext cx="2398799" cy="2039844"/>
          </a:xfrm>
          <a:prstGeom prst="rect">
            <a:avLst/>
          </a:prstGeom>
          <a:noFill/>
          <a:ln>
            <a:noFill/>
          </a:ln>
        </p:spPr>
      </p:pic>
      <p:sp>
        <p:nvSpPr>
          <p:cNvPr id="246" name="Shape 246"/>
          <p:cNvSpPr/>
          <p:nvPr/>
        </p:nvSpPr>
        <p:spPr>
          <a:xfrm>
            <a:off x="3946750" y="1569225"/>
            <a:ext cx="958499" cy="27534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47" name="Shape 247"/>
          <p:cNvSpPr/>
          <p:nvPr/>
        </p:nvSpPr>
        <p:spPr>
          <a:xfrm rot="5400000">
            <a:off x="2602049" y="2664024"/>
            <a:ext cx="875700" cy="40848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48" name="Shape 248"/>
          <p:cNvSpPr txBox="1"/>
          <p:nvPr/>
        </p:nvSpPr>
        <p:spPr>
          <a:xfrm>
            <a:off x="457202" y="4240881"/>
            <a:ext cx="3939599" cy="727500"/>
          </a:xfrm>
          <a:prstGeom prst="rect">
            <a:avLst/>
          </a:prstGeom>
          <a:noFill/>
          <a:ln>
            <a:noFill/>
          </a:ln>
        </p:spPr>
        <p:txBody>
          <a:bodyPr anchorCtr="0" anchor="t" bIns="91425" lIns="91425" rIns="91425" tIns="91425">
            <a:noAutofit/>
          </a:bodyPr>
          <a:lstStyle/>
          <a:p>
            <a:pPr lvl="0" rtl="0" algn="ctr">
              <a:spcBef>
                <a:spcPts val="0"/>
              </a:spcBef>
              <a:buNone/>
            </a:pPr>
            <a:r>
              <a:rPr lang="sv">
                <a:solidFill>
                  <a:srgbClr val="999999"/>
                </a:solidFill>
              </a:rPr>
              <a:t>Placera kortet (Resekortet) framför kortläsaren</a:t>
            </a:r>
            <a:br>
              <a:rPr lang="sv">
                <a:solidFill>
                  <a:srgbClr val="999999"/>
                </a:solidFill>
              </a:rPr>
            </a:br>
            <a:r>
              <a:rPr lang="sv">
                <a:solidFill>
                  <a:srgbClr val="999999"/>
                </a:solidFill>
              </a:rPr>
              <a:t>Place the card (Resekortet) on the cardreader</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245"/>
                                        </p:tgtEl>
                                        <p:attrNameLst>
                                          <p:attrName>style.visibility</p:attrName>
                                        </p:attrNameLst>
                                      </p:cBhvr>
                                      <p:to>
                                        <p:strVal val="visible"/>
                                      </p:to>
                                    </p:set>
                                    <p:anim calcmode="lin" valueType="num">
                                      <p:cBhvr additive="base">
                                        <p:cTn dur="1000"/>
                                        <p:tgtEl>
                                          <p:spTgt spid="24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2" name="Shape 252"/>
        <p:cNvGrpSpPr/>
        <p:nvPr/>
      </p:nvGrpSpPr>
      <p:grpSpPr>
        <a:xfrm>
          <a:off x="0" y="0"/>
          <a:ext cx="0" cy="0"/>
          <a:chOff x="0" y="0"/>
          <a:chExt cx="0" cy="0"/>
        </a:xfrm>
      </p:grpSpPr>
      <p:pic>
        <p:nvPicPr>
          <p:cNvPr id="253" name="Shape 253"/>
          <p:cNvPicPr preferRelativeResize="0"/>
          <p:nvPr/>
        </p:nvPicPr>
        <p:blipFill>
          <a:blip r:embed="rId3">
            <a:alphaModFix amt="36000"/>
          </a:blip>
          <a:stretch>
            <a:fillRect/>
          </a:stretch>
        </p:blipFill>
        <p:spPr>
          <a:xfrm>
            <a:off x="0" y="0"/>
            <a:ext cx="9143998" cy="5143497"/>
          </a:xfrm>
          <a:prstGeom prst="rect">
            <a:avLst/>
          </a:prstGeom>
          <a:noFill/>
          <a:ln>
            <a:noFill/>
          </a:ln>
        </p:spPr>
      </p:pic>
      <p:pic>
        <p:nvPicPr>
          <p:cNvPr id="254" name="Shape 254"/>
          <p:cNvPicPr preferRelativeResize="0"/>
          <p:nvPr/>
        </p:nvPicPr>
        <p:blipFill>
          <a:blip r:embed="rId3">
            <a:alphaModFix amt="36000"/>
          </a:blip>
          <a:stretch>
            <a:fillRect/>
          </a:stretch>
        </p:blipFill>
        <p:spPr>
          <a:xfrm>
            <a:off x="0" y="0"/>
            <a:ext cx="9143998" cy="5143497"/>
          </a:xfrm>
          <a:prstGeom prst="rect">
            <a:avLst/>
          </a:prstGeom>
          <a:noFill/>
          <a:ln>
            <a:noFill/>
          </a:ln>
        </p:spPr>
      </p:pic>
      <p:pic>
        <p:nvPicPr>
          <p:cNvPr id="255" name="Shape 255"/>
          <p:cNvPicPr preferRelativeResize="0"/>
          <p:nvPr/>
        </p:nvPicPr>
        <p:blipFill>
          <a:blip r:embed="rId3">
            <a:alphaModFix amt="36000"/>
          </a:blip>
          <a:stretch>
            <a:fillRect/>
          </a:stretch>
        </p:blipFill>
        <p:spPr>
          <a:xfrm>
            <a:off x="0" y="0"/>
            <a:ext cx="9143998" cy="5143497"/>
          </a:xfrm>
          <a:prstGeom prst="rect">
            <a:avLst/>
          </a:prstGeom>
          <a:noFill/>
          <a:ln>
            <a:noFill/>
          </a:ln>
        </p:spPr>
      </p:pic>
      <p:pic>
        <p:nvPicPr>
          <p:cNvPr id="256" name="Shape 256"/>
          <p:cNvPicPr preferRelativeResize="0"/>
          <p:nvPr/>
        </p:nvPicPr>
        <p:blipFill>
          <a:blip r:embed="rId3">
            <a:alphaModFix amt="36000"/>
          </a:blip>
          <a:stretch>
            <a:fillRect/>
          </a:stretch>
        </p:blipFill>
        <p:spPr>
          <a:xfrm>
            <a:off x="0" y="0"/>
            <a:ext cx="9143998" cy="5143497"/>
          </a:xfrm>
          <a:prstGeom prst="rect">
            <a:avLst/>
          </a:prstGeom>
          <a:noFill/>
          <a:ln>
            <a:noFill/>
          </a:ln>
        </p:spPr>
      </p:pic>
      <p:pic>
        <p:nvPicPr>
          <p:cNvPr id="257" name="Shape 257"/>
          <p:cNvPicPr preferRelativeResize="0"/>
          <p:nvPr/>
        </p:nvPicPr>
        <p:blipFill>
          <a:blip r:embed="rId3">
            <a:alphaModFix amt="36000"/>
          </a:blip>
          <a:stretch>
            <a:fillRect/>
          </a:stretch>
        </p:blipFill>
        <p:spPr>
          <a:xfrm>
            <a:off x="0" y="0"/>
            <a:ext cx="9143998" cy="5143497"/>
          </a:xfrm>
          <a:prstGeom prst="rect">
            <a:avLst/>
          </a:prstGeom>
          <a:noFill/>
          <a:ln>
            <a:noFill/>
          </a:ln>
        </p:spPr>
      </p:pic>
      <p:pic>
        <p:nvPicPr>
          <p:cNvPr id="258" name="Shape 258"/>
          <p:cNvPicPr preferRelativeResize="0"/>
          <p:nvPr/>
        </p:nvPicPr>
        <p:blipFill>
          <a:blip r:embed="rId3">
            <a:alphaModFix amt="36000"/>
          </a:blip>
          <a:stretch>
            <a:fillRect/>
          </a:stretch>
        </p:blipFill>
        <p:spPr>
          <a:xfrm>
            <a:off x="0" y="0"/>
            <a:ext cx="9143998" cy="5143497"/>
          </a:xfrm>
          <a:prstGeom prst="rect">
            <a:avLst/>
          </a:prstGeom>
          <a:noFill/>
          <a:ln>
            <a:noFill/>
          </a:ln>
        </p:spPr>
      </p:pic>
      <p:sp>
        <p:nvSpPr>
          <p:cNvPr id="259" name="Shape 259"/>
          <p:cNvSpPr/>
          <p:nvPr/>
        </p:nvSpPr>
        <p:spPr>
          <a:xfrm>
            <a:off x="-4650" y="1493250"/>
            <a:ext cx="9153300" cy="2156999"/>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latin typeface="Calibri"/>
              <a:ea typeface="Calibri"/>
              <a:cs typeface="Calibri"/>
              <a:sym typeface="Calibri"/>
            </a:endParaRPr>
          </a:p>
        </p:txBody>
      </p:sp>
      <p:sp>
        <p:nvSpPr>
          <p:cNvPr id="260" name="Shape 260"/>
          <p:cNvSpPr txBox="1"/>
          <p:nvPr/>
        </p:nvSpPr>
        <p:spPr>
          <a:xfrm>
            <a:off x="0" y="2901672"/>
            <a:ext cx="9153300" cy="751499"/>
          </a:xfrm>
          <a:prstGeom prst="rect">
            <a:avLst/>
          </a:prstGeom>
          <a:noFill/>
          <a:ln>
            <a:noFill/>
          </a:ln>
        </p:spPr>
        <p:txBody>
          <a:bodyPr anchorCtr="0" anchor="t" bIns="91425" lIns="91425" rIns="91425" tIns="91425">
            <a:noAutofit/>
          </a:bodyPr>
          <a:lstStyle/>
          <a:p>
            <a:pPr lvl="0" rtl="0" algn="ctr">
              <a:spcBef>
                <a:spcPts val="0"/>
              </a:spcBef>
              <a:buClr>
                <a:schemeClr val="dk1"/>
              </a:buClr>
              <a:buSzPct val="45833"/>
              <a:buFont typeface="Arial"/>
              <a:buNone/>
            </a:pPr>
            <a:r>
              <a:rPr lang="sv" sz="2400">
                <a:latin typeface="Calibri"/>
                <a:ea typeface="Calibri"/>
                <a:cs typeface="Calibri"/>
                <a:sym typeface="Calibri"/>
              </a:rPr>
              <a:t>Tack! - Hemtrevlig Resa</a:t>
            </a:r>
            <a:br>
              <a:rPr lang="sv" sz="2400">
                <a:latin typeface="Calibri"/>
                <a:ea typeface="Calibri"/>
                <a:cs typeface="Calibri"/>
                <a:sym typeface="Calibri"/>
              </a:rPr>
            </a:br>
            <a:r>
              <a:rPr lang="sv">
                <a:solidFill>
                  <a:srgbClr val="999999"/>
                </a:solidFill>
                <a:latin typeface="Calibri"/>
                <a:ea typeface="Calibri"/>
                <a:cs typeface="Calibri"/>
                <a:sym typeface="Calibri"/>
              </a:rPr>
              <a:t>skriver ut biljett / Printing Ticket</a:t>
            </a:r>
          </a:p>
          <a:p>
            <a:pPr lvl="0" algn="l">
              <a:lnSpc>
                <a:spcPct val="150000"/>
              </a:lnSpc>
              <a:spcBef>
                <a:spcPts val="0"/>
              </a:spcBef>
              <a:buNone/>
            </a:pPr>
            <a:r>
              <a:t/>
            </a:r>
            <a:endParaRPr>
              <a:solidFill>
                <a:srgbClr val="666666"/>
              </a:solidFill>
              <a:latin typeface="Calibri"/>
              <a:ea typeface="Calibri"/>
              <a:cs typeface="Calibri"/>
              <a:sym typeface="Calibri"/>
            </a:endParaRPr>
          </a:p>
        </p:txBody>
      </p:sp>
      <p:pic>
        <p:nvPicPr>
          <p:cNvPr id="261" name="Shape 261"/>
          <p:cNvPicPr preferRelativeResize="0"/>
          <p:nvPr/>
        </p:nvPicPr>
        <p:blipFill>
          <a:blip r:embed="rId4">
            <a:alphaModFix/>
          </a:blip>
          <a:stretch>
            <a:fillRect/>
          </a:stretch>
        </p:blipFill>
        <p:spPr>
          <a:xfrm>
            <a:off x="2707291" y="1795374"/>
            <a:ext cx="3337547" cy="751350"/>
          </a:xfrm>
          <a:prstGeom prst="rect">
            <a:avLst/>
          </a:prstGeom>
          <a:noFill/>
          <a:ln>
            <a:noFill/>
          </a:ln>
        </p:spPr>
      </p:pic>
      <p:sp>
        <p:nvSpPr>
          <p:cNvPr id="262" name="Shape 262"/>
          <p:cNvSpPr/>
          <p:nvPr/>
        </p:nvSpPr>
        <p:spPr>
          <a:xfrm>
            <a:off x="11725" y="0"/>
            <a:ext cx="9144000" cy="5143499"/>
          </a:xfrm>
          <a:prstGeom prst="rect">
            <a:avLst/>
          </a:prstGeom>
          <a:solidFill>
            <a:srgbClr val="EEEEEE">
              <a:alpha val="0"/>
            </a:srgbClr>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6" name="Shape 266"/>
        <p:cNvGrpSpPr/>
        <p:nvPr/>
      </p:nvGrpSpPr>
      <p:grpSpPr>
        <a:xfrm>
          <a:off x="0" y="0"/>
          <a:ext cx="0" cy="0"/>
          <a:chOff x="0" y="0"/>
          <a:chExt cx="0" cy="0"/>
        </a:xfrm>
      </p:grpSpPr>
      <p:sp>
        <p:nvSpPr>
          <p:cNvPr id="267" name="Shape 267"/>
          <p:cNvSpPr/>
          <p:nvPr/>
        </p:nvSpPr>
        <p:spPr>
          <a:xfrm>
            <a:off x="0" y="207650"/>
            <a:ext cx="9144000" cy="667199"/>
          </a:xfrm>
          <a:prstGeom prst="rect">
            <a:avLst/>
          </a:prstGeom>
          <a:solidFill>
            <a:srgbClr val="4CAF50"/>
          </a:solidFill>
          <a:ln>
            <a:noFill/>
          </a:ln>
        </p:spPr>
        <p:txBody>
          <a:bodyPr anchorCtr="0" anchor="ctr" bIns="91425" lIns="91425" rIns="91425" tIns="91425">
            <a:noAutofit/>
          </a:bodyPr>
          <a:lstStyle/>
          <a:p>
            <a:pPr lvl="0">
              <a:spcBef>
                <a:spcPts val="0"/>
              </a:spcBef>
              <a:buNone/>
            </a:pPr>
            <a:r>
              <a:t/>
            </a:r>
            <a:endParaRPr/>
          </a:p>
        </p:txBody>
      </p:sp>
      <p:sp>
        <p:nvSpPr>
          <p:cNvPr id="268" name="Shape 268"/>
          <p:cNvSpPr txBox="1"/>
          <p:nvPr>
            <p:ph type="title"/>
          </p:nvPr>
        </p:nvSpPr>
        <p:spPr>
          <a:xfrm>
            <a:off x="311700" y="254900"/>
            <a:ext cx="8520599" cy="572699"/>
          </a:xfrm>
          <a:prstGeom prst="rect">
            <a:avLst/>
          </a:prstGeom>
        </p:spPr>
        <p:txBody>
          <a:bodyPr anchorCtr="0" anchor="t" bIns="91425" lIns="91425" rIns="91425" tIns="91425">
            <a:noAutofit/>
          </a:bodyPr>
          <a:lstStyle/>
          <a:p>
            <a:pPr lvl="0">
              <a:spcBef>
                <a:spcPts val="0"/>
              </a:spcBef>
              <a:buNone/>
            </a:pPr>
            <a:r>
              <a:rPr lang="sv">
                <a:solidFill>
                  <a:srgbClr val="FFFFFF"/>
                </a:solidFill>
                <a:latin typeface="Calibri"/>
                <a:ea typeface="Calibri"/>
                <a:cs typeface="Calibri"/>
                <a:sym typeface="Calibri"/>
              </a:rPr>
              <a:t>Hur du köper biljetter och kort</a:t>
            </a:r>
          </a:p>
        </p:txBody>
      </p:sp>
      <p:sp>
        <p:nvSpPr>
          <p:cNvPr id="269" name="Shape 269"/>
          <p:cNvSpPr/>
          <p:nvPr/>
        </p:nvSpPr>
        <p:spPr>
          <a:xfrm rot="5400000">
            <a:off x="7500087" y="-735022"/>
            <a:ext cx="727500" cy="2560324"/>
          </a:xfrm>
          <a:prstGeom prst="flowChartOffpageConnector">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70" name="Shape 270"/>
          <p:cNvSpPr/>
          <p:nvPr/>
        </p:nvSpPr>
        <p:spPr>
          <a:xfrm>
            <a:off x="8547889" y="4499600"/>
            <a:ext cx="486300" cy="486300"/>
          </a:xfrm>
          <a:prstGeom prst="rect">
            <a:avLst/>
          </a:prstGeom>
          <a:solidFill>
            <a:srgbClr val="4CAF50"/>
          </a:solidFill>
          <a:ln>
            <a:noFill/>
          </a:ln>
        </p:spPr>
        <p:txBody>
          <a:bodyPr anchorCtr="0" anchor="ctr" bIns="91425" lIns="91425" rIns="91425" tIns="91425">
            <a:noAutofit/>
          </a:bodyPr>
          <a:lstStyle/>
          <a:p>
            <a:pPr lvl="0" rtl="0" algn="ctr">
              <a:spcBef>
                <a:spcPts val="0"/>
              </a:spcBef>
              <a:buNone/>
            </a:pPr>
            <a:r>
              <a:rPr lang="sv" sz="2400">
                <a:solidFill>
                  <a:srgbClr val="FFFFFF"/>
                </a:solidFill>
                <a:latin typeface="Anton"/>
                <a:ea typeface="Anton"/>
                <a:cs typeface="Anton"/>
                <a:sym typeface="Anton"/>
              </a:rPr>
              <a:t>&gt;</a:t>
            </a:r>
          </a:p>
        </p:txBody>
      </p:sp>
      <p:pic>
        <p:nvPicPr>
          <p:cNvPr id="271" name="Shape 271"/>
          <p:cNvPicPr preferRelativeResize="0"/>
          <p:nvPr/>
        </p:nvPicPr>
        <p:blipFill>
          <a:blip r:embed="rId3">
            <a:alphaModFix/>
          </a:blip>
          <a:stretch>
            <a:fillRect/>
          </a:stretch>
        </p:blipFill>
        <p:spPr>
          <a:xfrm>
            <a:off x="7243748" y="369346"/>
            <a:ext cx="1807175" cy="413265"/>
          </a:xfrm>
          <a:prstGeom prst="rect">
            <a:avLst/>
          </a:prstGeom>
          <a:noFill/>
          <a:ln>
            <a:noFill/>
          </a:ln>
        </p:spPr>
      </p:pic>
      <p:pic>
        <p:nvPicPr>
          <p:cNvPr id="272" name="Shape 272"/>
          <p:cNvPicPr preferRelativeResize="0"/>
          <p:nvPr/>
        </p:nvPicPr>
        <p:blipFill>
          <a:blip r:embed="rId4">
            <a:alphaModFix/>
          </a:blip>
          <a:stretch>
            <a:fillRect/>
          </a:stretch>
        </p:blipFill>
        <p:spPr>
          <a:xfrm>
            <a:off x="311700" y="1100025"/>
            <a:ext cx="1017825" cy="1017825"/>
          </a:xfrm>
          <a:prstGeom prst="rect">
            <a:avLst/>
          </a:prstGeom>
          <a:noFill/>
          <a:ln>
            <a:noFill/>
          </a:ln>
        </p:spPr>
      </p:pic>
      <p:pic>
        <p:nvPicPr>
          <p:cNvPr id="273" name="Shape 273"/>
          <p:cNvPicPr preferRelativeResize="0"/>
          <p:nvPr/>
        </p:nvPicPr>
        <p:blipFill>
          <a:blip r:embed="rId5">
            <a:alphaModFix/>
          </a:blip>
          <a:stretch>
            <a:fillRect/>
          </a:stretch>
        </p:blipFill>
        <p:spPr>
          <a:xfrm>
            <a:off x="2107975" y="1100012"/>
            <a:ext cx="1017825" cy="1017825"/>
          </a:xfrm>
          <a:prstGeom prst="rect">
            <a:avLst/>
          </a:prstGeom>
          <a:noFill/>
          <a:ln>
            <a:noFill/>
          </a:ln>
        </p:spPr>
      </p:pic>
      <p:pic>
        <p:nvPicPr>
          <p:cNvPr id="274" name="Shape 274"/>
          <p:cNvPicPr preferRelativeResize="0"/>
          <p:nvPr/>
        </p:nvPicPr>
        <p:blipFill>
          <a:blip r:embed="rId6">
            <a:alphaModFix/>
          </a:blip>
          <a:stretch>
            <a:fillRect/>
          </a:stretch>
        </p:blipFill>
        <p:spPr>
          <a:xfrm>
            <a:off x="311699" y="3183974"/>
            <a:ext cx="1017825" cy="1017843"/>
          </a:xfrm>
          <a:prstGeom prst="rect">
            <a:avLst/>
          </a:prstGeom>
          <a:noFill/>
          <a:ln>
            <a:noFill/>
          </a:ln>
        </p:spPr>
      </p:pic>
      <p:pic>
        <p:nvPicPr>
          <p:cNvPr id="275" name="Shape 275"/>
          <p:cNvPicPr preferRelativeResize="0"/>
          <p:nvPr/>
        </p:nvPicPr>
        <p:blipFill>
          <a:blip r:embed="rId7">
            <a:alphaModFix/>
          </a:blip>
          <a:stretch>
            <a:fillRect/>
          </a:stretch>
        </p:blipFill>
        <p:spPr>
          <a:xfrm>
            <a:off x="3712025" y="1100025"/>
            <a:ext cx="1017825" cy="1017825"/>
          </a:xfrm>
          <a:prstGeom prst="rect">
            <a:avLst/>
          </a:prstGeom>
          <a:noFill/>
          <a:ln>
            <a:noFill/>
          </a:ln>
        </p:spPr>
      </p:pic>
      <p:sp>
        <p:nvSpPr>
          <p:cNvPr id="276" name="Shape 276"/>
          <p:cNvSpPr txBox="1"/>
          <p:nvPr/>
        </p:nvSpPr>
        <p:spPr>
          <a:xfrm>
            <a:off x="159300" y="2228550"/>
            <a:ext cx="1402200" cy="889499"/>
          </a:xfrm>
          <a:prstGeom prst="rect">
            <a:avLst/>
          </a:prstGeom>
          <a:noFill/>
          <a:ln>
            <a:noFill/>
          </a:ln>
        </p:spPr>
        <p:txBody>
          <a:bodyPr anchorCtr="0" anchor="t" bIns="91425" lIns="91425" rIns="91425" tIns="91425">
            <a:noAutofit/>
          </a:bodyPr>
          <a:lstStyle/>
          <a:p>
            <a:pPr lvl="0" rtl="0" algn="l">
              <a:spcBef>
                <a:spcPts val="0"/>
              </a:spcBef>
              <a:buNone/>
            </a:pPr>
            <a:r>
              <a:rPr lang="sv" sz="700">
                <a:latin typeface="Calibri"/>
                <a:ea typeface="Calibri"/>
                <a:cs typeface="Calibri"/>
                <a:sym typeface="Calibri"/>
              </a:rPr>
              <a:t>Resekort och biljetter för resor med buss eller tåg köper du hos länstrafikens Kundcenter eller försäljningsställen. När du använder Resekortet reskassa får du 20 % rabatt på biljettpriset.</a:t>
            </a:r>
          </a:p>
        </p:txBody>
      </p:sp>
      <p:sp>
        <p:nvSpPr>
          <p:cNvPr id="277" name="Shape 277"/>
          <p:cNvSpPr txBox="1"/>
          <p:nvPr/>
        </p:nvSpPr>
        <p:spPr>
          <a:xfrm>
            <a:off x="1915775" y="2228550"/>
            <a:ext cx="1402200" cy="1441199"/>
          </a:xfrm>
          <a:prstGeom prst="rect">
            <a:avLst/>
          </a:prstGeom>
          <a:noFill/>
          <a:ln>
            <a:noFill/>
          </a:ln>
        </p:spPr>
        <p:txBody>
          <a:bodyPr anchorCtr="0" anchor="t" bIns="91425" lIns="91425" rIns="91425" tIns="91425">
            <a:noAutofit/>
          </a:bodyPr>
          <a:lstStyle/>
          <a:p>
            <a:pPr lvl="0" rtl="0" algn="l">
              <a:spcBef>
                <a:spcPts val="0"/>
              </a:spcBef>
              <a:buNone/>
            </a:pPr>
            <a:r>
              <a:rPr lang="sv" sz="700">
                <a:latin typeface="Calibri"/>
                <a:ea typeface="Calibri"/>
                <a:cs typeface="Calibri"/>
                <a:sym typeface="Calibri"/>
              </a:rPr>
              <a:t>Du kan köpa Resekort och biljett ombord på bussen. Det går även bra att betala med betalkort (VISA/Mastercard) på Länstrafiken Kronobergs bussar. Observera dock att identifiering endast sker via PIN-kod, inte signatur. Kvittot från bankkortsterminalen gäller inte som färdbevis och uttag över biljettens belopp medges ej.</a:t>
            </a:r>
          </a:p>
        </p:txBody>
      </p:sp>
      <p:sp>
        <p:nvSpPr>
          <p:cNvPr id="278" name="Shape 278"/>
          <p:cNvSpPr txBox="1"/>
          <p:nvPr/>
        </p:nvSpPr>
        <p:spPr>
          <a:xfrm>
            <a:off x="3519850" y="2228550"/>
            <a:ext cx="1402200" cy="2443799"/>
          </a:xfrm>
          <a:prstGeom prst="rect">
            <a:avLst/>
          </a:prstGeom>
          <a:noFill/>
          <a:ln>
            <a:noFill/>
          </a:ln>
        </p:spPr>
        <p:txBody>
          <a:bodyPr anchorCtr="0" anchor="t" bIns="91425" lIns="91425" rIns="91425" tIns="91425">
            <a:noAutofit/>
          </a:bodyPr>
          <a:lstStyle/>
          <a:p>
            <a:pPr lvl="0" rtl="0">
              <a:lnSpc>
                <a:spcPct val="100000"/>
              </a:lnSpc>
              <a:spcBef>
                <a:spcPts val="0"/>
              </a:spcBef>
              <a:spcAft>
                <a:spcPts val="0"/>
              </a:spcAft>
              <a:buClr>
                <a:schemeClr val="dk1"/>
              </a:buClr>
              <a:buSzPct val="157142"/>
              <a:buFont typeface="Arial"/>
              <a:buNone/>
            </a:pPr>
            <a:r>
              <a:rPr lang="sv" sz="700">
                <a:latin typeface="Calibri"/>
                <a:ea typeface="Calibri"/>
                <a:cs typeface="Calibri"/>
                <a:sym typeface="Calibri"/>
              </a:rPr>
              <a:t>Köp mobilbiljett via vår rese-app MobiTime. Första gången du köper en mobilbiljett behöver du registerar ett betalkort, VISA /MasterCard eller fakturatjänsten Klarna. Det gör du med några få uppgifter direkt i mobilen. </a:t>
            </a:r>
          </a:p>
          <a:p>
            <a:pPr lvl="0" rtl="0">
              <a:lnSpc>
                <a:spcPct val="100000"/>
              </a:lnSpc>
              <a:spcBef>
                <a:spcPts val="0"/>
              </a:spcBef>
              <a:spcAft>
                <a:spcPts val="0"/>
              </a:spcAft>
              <a:buClr>
                <a:schemeClr val="dk1"/>
              </a:buClr>
              <a:buFont typeface="Arial"/>
              <a:buNone/>
            </a:pPr>
            <a:r>
              <a:t/>
            </a:r>
            <a:endParaRPr sz="700">
              <a:latin typeface="Calibri"/>
              <a:ea typeface="Calibri"/>
              <a:cs typeface="Calibri"/>
              <a:sym typeface="Calibri"/>
            </a:endParaRPr>
          </a:p>
          <a:p>
            <a:pPr lvl="0" rtl="0">
              <a:lnSpc>
                <a:spcPct val="100000"/>
              </a:lnSpc>
              <a:spcBef>
                <a:spcPts val="0"/>
              </a:spcBef>
              <a:spcAft>
                <a:spcPts val="0"/>
              </a:spcAft>
              <a:buClr>
                <a:schemeClr val="dk1"/>
              </a:buClr>
              <a:buSzPct val="157142"/>
              <a:buFont typeface="Arial"/>
              <a:buNone/>
            </a:pPr>
            <a:r>
              <a:rPr lang="sv" sz="700">
                <a:latin typeface="Calibri"/>
                <a:ea typeface="Calibri"/>
                <a:cs typeface="Calibri"/>
                <a:sym typeface="Calibri"/>
              </a:rPr>
              <a:t>Biljetten måste köpas innan du går ombord på bussen/tåget samt visa upp för föraren/konduktören. Du kan köpa din biljett tidigast 20 minuter före avgång.</a:t>
            </a:r>
          </a:p>
          <a:p>
            <a:pPr lvl="0" rtl="0">
              <a:lnSpc>
                <a:spcPct val="100000"/>
              </a:lnSpc>
              <a:spcBef>
                <a:spcPts val="0"/>
              </a:spcBef>
              <a:spcAft>
                <a:spcPts val="0"/>
              </a:spcAft>
              <a:buClr>
                <a:schemeClr val="dk1"/>
              </a:buClr>
              <a:buFont typeface="Arial"/>
              <a:buNone/>
            </a:pPr>
            <a:r>
              <a:t/>
            </a:r>
            <a:endParaRPr sz="700">
              <a:latin typeface="Calibri"/>
              <a:ea typeface="Calibri"/>
              <a:cs typeface="Calibri"/>
              <a:sym typeface="Calibri"/>
            </a:endParaRPr>
          </a:p>
          <a:p>
            <a:pPr lvl="0" rtl="0" algn="l">
              <a:lnSpc>
                <a:spcPct val="100000"/>
              </a:lnSpc>
              <a:spcBef>
                <a:spcPts val="0"/>
              </a:spcBef>
              <a:spcAft>
                <a:spcPts val="0"/>
              </a:spcAft>
              <a:buNone/>
            </a:pPr>
            <a:r>
              <a:rPr lang="sv" sz="700">
                <a:latin typeface="Calibri"/>
                <a:ea typeface="Calibri"/>
                <a:cs typeface="Calibri"/>
                <a:sym typeface="Calibri"/>
              </a:rPr>
              <a:t>Mobilbiljett på tåg kan du köpa via vår MobiTime för resa till följande län:  Jönköping, Blekinge, Halland, Kalmar och Skåne.</a:t>
            </a:r>
          </a:p>
        </p:txBody>
      </p:sp>
      <p:sp>
        <p:nvSpPr>
          <p:cNvPr id="279" name="Shape 279"/>
          <p:cNvSpPr txBox="1"/>
          <p:nvPr/>
        </p:nvSpPr>
        <p:spPr>
          <a:xfrm>
            <a:off x="159300" y="4357325"/>
            <a:ext cx="1402200" cy="667199"/>
          </a:xfrm>
          <a:prstGeom prst="rect">
            <a:avLst/>
          </a:prstGeom>
          <a:noFill/>
          <a:ln>
            <a:noFill/>
          </a:ln>
        </p:spPr>
        <p:txBody>
          <a:bodyPr anchorCtr="0" anchor="t" bIns="91425" lIns="91425" rIns="91425" tIns="91425">
            <a:noAutofit/>
          </a:bodyPr>
          <a:lstStyle/>
          <a:p>
            <a:pPr lvl="0" rtl="0" algn="l">
              <a:spcBef>
                <a:spcPts val="0"/>
              </a:spcBef>
              <a:buClr>
                <a:schemeClr val="dk1"/>
              </a:buClr>
              <a:buSzPct val="157142"/>
              <a:buFont typeface="Arial"/>
              <a:buNone/>
            </a:pPr>
            <a:r>
              <a:rPr lang="sv" sz="700">
                <a:latin typeface="Calibri"/>
                <a:ea typeface="Calibri"/>
                <a:cs typeface="Calibri"/>
                <a:sym typeface="Calibri"/>
              </a:rPr>
              <a:t>20 kr extra vid kontant betalning</a:t>
            </a:r>
          </a:p>
          <a:p>
            <a:pPr lvl="0" rtl="0" algn="l">
              <a:spcBef>
                <a:spcPts val="0"/>
              </a:spcBef>
              <a:buNone/>
            </a:pPr>
            <a:r>
              <a:rPr lang="sv" sz="700">
                <a:latin typeface="Calibri"/>
                <a:ea typeface="Calibri"/>
                <a:cs typeface="Calibri"/>
                <a:sym typeface="Calibri"/>
              </a:rPr>
              <a:t>Om du köper biljett ombord kostar det kostar 20 kr extra vid kontant betalning.</a:t>
            </a:r>
          </a:p>
        </p:txBody>
      </p:sp>
      <p:sp>
        <p:nvSpPr>
          <p:cNvPr id="280" name="Shape 280"/>
          <p:cNvSpPr txBox="1"/>
          <p:nvPr/>
        </p:nvSpPr>
        <p:spPr>
          <a:xfrm>
            <a:off x="-2064762" y="2167425"/>
            <a:ext cx="1402200" cy="2813399"/>
          </a:xfrm>
          <a:prstGeom prst="rect">
            <a:avLst/>
          </a:prstGeom>
          <a:noFill/>
          <a:ln>
            <a:noFill/>
          </a:ln>
        </p:spPr>
        <p:txBody>
          <a:bodyPr anchorCtr="0" anchor="t" bIns="91425" lIns="91425" rIns="91425" tIns="91425">
            <a:noAutofit/>
          </a:bodyPr>
          <a:lstStyle/>
          <a:p>
            <a:pPr lvl="0" rtl="0" algn="l">
              <a:spcBef>
                <a:spcPts val="0"/>
              </a:spcBef>
              <a:buClr>
                <a:schemeClr val="dk1"/>
              </a:buClr>
              <a:buSzPct val="157142"/>
              <a:buFont typeface="Arial"/>
              <a:buNone/>
            </a:pPr>
            <a:r>
              <a:rPr lang="sv" sz="700">
                <a:latin typeface="Calibri"/>
                <a:ea typeface="Calibri"/>
                <a:cs typeface="Calibri"/>
                <a:sym typeface="Calibri"/>
              </a:rPr>
              <a:t>Vid resa med Öresundståg köper du din biljett innan du stiger ombord - det är enklast och billigast. På Öresundståg inom länet kan du mot en ombordavgift på 100 kr köpa din enkelbiljett ombord. Saknas möjlighet att köpa biljett på stationen före avgång tas ingen ombordavgift ut. Reser du med Krösatågen kan du köpa din biljett ombord på tåget med ditt Resekort, kontanter eller med ett betalkort.</a:t>
            </a:r>
          </a:p>
          <a:p>
            <a:pPr lvl="0" rtl="0" algn="l">
              <a:spcBef>
                <a:spcPts val="0"/>
              </a:spcBef>
              <a:buClr>
                <a:schemeClr val="dk1"/>
              </a:buClr>
              <a:buFont typeface="Arial"/>
              <a:buNone/>
            </a:pPr>
            <a:r>
              <a:t/>
            </a:r>
            <a:endParaRPr sz="700">
              <a:latin typeface="Calibri"/>
              <a:ea typeface="Calibri"/>
              <a:cs typeface="Calibri"/>
              <a:sym typeface="Calibri"/>
            </a:endParaRPr>
          </a:p>
          <a:p>
            <a:pPr lvl="0" rtl="0" algn="l">
              <a:spcBef>
                <a:spcPts val="0"/>
              </a:spcBef>
              <a:buNone/>
            </a:pPr>
            <a:r>
              <a:rPr lang="sv" sz="700">
                <a:latin typeface="Calibri"/>
                <a:ea typeface="Calibri"/>
                <a:cs typeface="Calibri"/>
                <a:sym typeface="Calibri"/>
              </a:rPr>
              <a:t>På Öresundstågssträckan mellan Alvesta och Kalmar och gäller våra priser ombord på Öresundståg. Vill du betala enligt Länstrafiken Kronobergs priser måste du köpa biljetten i förväg på vårt Kundcenter, våra försäljningsställen eller i våra biljettautomat som finns på alla våra stationer.</a:t>
            </a:r>
          </a:p>
        </p:txBody>
      </p:sp>
      <p:pic>
        <p:nvPicPr>
          <p:cNvPr id="281" name="Shape 281"/>
          <p:cNvPicPr preferRelativeResize="0"/>
          <p:nvPr/>
        </p:nvPicPr>
        <p:blipFill>
          <a:blip r:embed="rId8">
            <a:alphaModFix/>
          </a:blip>
          <a:stretch>
            <a:fillRect/>
          </a:stretch>
        </p:blipFill>
        <p:spPr>
          <a:xfrm>
            <a:off x="-1567750" y="1038851"/>
            <a:ext cx="408169" cy="1017849"/>
          </a:xfrm>
          <a:prstGeom prst="rect">
            <a:avLst/>
          </a:prstGeom>
          <a:noFill/>
          <a:ln>
            <a:noFill/>
          </a:ln>
        </p:spPr>
      </p:pic>
      <p:pic>
        <p:nvPicPr>
          <p:cNvPr id="282" name="Shape 282"/>
          <p:cNvPicPr preferRelativeResize="0"/>
          <p:nvPr/>
        </p:nvPicPr>
        <p:blipFill>
          <a:blip r:embed="rId9">
            <a:alphaModFix/>
          </a:blip>
          <a:stretch>
            <a:fillRect/>
          </a:stretch>
        </p:blipFill>
        <p:spPr>
          <a:xfrm>
            <a:off x="5176021" y="1446900"/>
            <a:ext cx="3967974" cy="3125875"/>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6" name="Shape 286"/>
        <p:cNvGrpSpPr/>
        <p:nvPr/>
      </p:nvGrpSpPr>
      <p:grpSpPr>
        <a:xfrm>
          <a:off x="0" y="0"/>
          <a:ext cx="0" cy="0"/>
          <a:chOff x="0" y="0"/>
          <a:chExt cx="0" cy="0"/>
        </a:xfrm>
      </p:grpSpPr>
      <p:sp>
        <p:nvSpPr>
          <p:cNvPr id="287" name="Shape 287"/>
          <p:cNvSpPr txBox="1"/>
          <p:nvPr>
            <p:ph idx="1" type="body"/>
          </p:nvPr>
        </p:nvSpPr>
        <p:spPr>
          <a:xfrm>
            <a:off x="311700" y="262525"/>
            <a:ext cx="8520599" cy="3416400"/>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lang="sv" sz="1400">
                <a:solidFill>
                  <a:srgbClr val="000000"/>
                </a:solidFill>
              </a:rPr>
              <a:t>Källor:</a:t>
            </a:r>
          </a:p>
          <a:p>
            <a:pPr lvl="0" rtl="0">
              <a:lnSpc>
                <a:spcPct val="100000"/>
              </a:lnSpc>
              <a:spcBef>
                <a:spcPts val="0"/>
              </a:spcBef>
              <a:spcAft>
                <a:spcPts val="0"/>
              </a:spcAft>
              <a:buNone/>
            </a:pPr>
            <a:r>
              <a:rPr lang="sv" sz="1200">
                <a:solidFill>
                  <a:srgbClr val="000000"/>
                </a:solidFill>
              </a:rPr>
              <a:t>Tåg: Växjö - Nässjö</a:t>
            </a:r>
          </a:p>
          <a:p>
            <a:pPr lvl="0" rtl="0">
              <a:lnSpc>
                <a:spcPct val="100000"/>
              </a:lnSpc>
              <a:spcBef>
                <a:spcPts val="0"/>
              </a:spcBef>
              <a:spcAft>
                <a:spcPts val="0"/>
              </a:spcAft>
              <a:buNone/>
            </a:pPr>
            <a:r>
              <a:rPr lang="sv" sz="1200" u="sng">
                <a:solidFill>
                  <a:schemeClr val="hlink"/>
                </a:solidFill>
                <a:hlinkClick r:id="rId3"/>
              </a:rPr>
              <a:t>http://tagtidtabeller.resrobot.se/tidtabell/tag89_858.pdf</a:t>
            </a:r>
            <a:r>
              <a:rPr lang="sv" sz="1200">
                <a:solidFill>
                  <a:srgbClr val="000000"/>
                </a:solidFill>
              </a:rPr>
              <a:t> </a:t>
            </a:r>
          </a:p>
          <a:p>
            <a:pPr lvl="0" rtl="0">
              <a:lnSpc>
                <a:spcPct val="100000"/>
              </a:lnSpc>
              <a:spcBef>
                <a:spcPts val="0"/>
              </a:spcBef>
              <a:spcAft>
                <a:spcPts val="0"/>
              </a:spcAft>
              <a:buNone/>
            </a:pPr>
            <a:r>
              <a:rPr lang="sv" sz="1200">
                <a:solidFill>
                  <a:srgbClr val="000000"/>
                </a:solidFill>
              </a:rPr>
              <a:t>Tåg: Växjö - Hässleholm</a:t>
            </a:r>
          </a:p>
          <a:p>
            <a:pPr lvl="0" rtl="0">
              <a:lnSpc>
                <a:spcPct val="100000"/>
              </a:lnSpc>
              <a:spcBef>
                <a:spcPts val="0"/>
              </a:spcBef>
              <a:spcAft>
                <a:spcPts val="0"/>
              </a:spcAft>
              <a:buNone/>
            </a:pPr>
            <a:r>
              <a:rPr lang="sv" sz="1200" u="sng">
                <a:solidFill>
                  <a:schemeClr val="hlink"/>
                </a:solidFill>
                <a:hlinkClick r:id="rId4"/>
              </a:rPr>
              <a:t>http://assets.wm3.se/sites/16/media_files/8956/ntVwIYqu4q4PmXdhB1_rgg/original_T%C3%A5g_tidtabell_92_2014.pdf?1384788343</a:t>
            </a:r>
            <a:r>
              <a:rPr lang="sv" sz="1200">
                <a:solidFill>
                  <a:srgbClr val="000000"/>
                </a:solidFill>
              </a:rPr>
              <a:t> </a:t>
            </a:r>
          </a:p>
          <a:p>
            <a:pPr lvl="0" rtl="0">
              <a:lnSpc>
                <a:spcPct val="100000"/>
              </a:lnSpc>
              <a:spcBef>
                <a:spcPts val="0"/>
              </a:spcBef>
              <a:spcAft>
                <a:spcPts val="0"/>
              </a:spcAft>
              <a:buNone/>
            </a:pPr>
            <a:r>
              <a:rPr lang="sv" sz="1200">
                <a:solidFill>
                  <a:srgbClr val="000000"/>
                </a:solidFill>
              </a:rPr>
              <a:t>Tåg: Växjö - Jönköping</a:t>
            </a:r>
          </a:p>
          <a:p>
            <a:pPr lvl="0" rtl="0">
              <a:lnSpc>
                <a:spcPct val="100000"/>
              </a:lnSpc>
              <a:spcBef>
                <a:spcPts val="0"/>
              </a:spcBef>
              <a:spcAft>
                <a:spcPts val="0"/>
              </a:spcAft>
              <a:buNone/>
            </a:pPr>
            <a:r>
              <a:rPr lang="sv" sz="1200" u="sng">
                <a:solidFill>
                  <a:schemeClr val="hlink"/>
                </a:solidFill>
                <a:hlinkClick r:id="rId5"/>
              </a:rPr>
              <a:t>http://www.jlt.se/tidtabeller/Krosatag/141214_151212/Krosatag_Jonkoping-Vaxjo_141214_151212.pdf</a:t>
            </a:r>
          </a:p>
          <a:p>
            <a:pPr lvl="0" rtl="0">
              <a:lnSpc>
                <a:spcPct val="100000"/>
              </a:lnSpc>
              <a:spcBef>
                <a:spcPts val="0"/>
              </a:spcBef>
              <a:spcAft>
                <a:spcPts val="0"/>
              </a:spcAft>
              <a:buNone/>
            </a:pPr>
            <a:r>
              <a:rPr lang="sv" sz="1200">
                <a:solidFill>
                  <a:srgbClr val="000000"/>
                </a:solidFill>
              </a:rPr>
              <a:t>Tåg: Alla resor.</a:t>
            </a:r>
          </a:p>
          <a:p>
            <a:pPr lvl="0" rtl="0">
              <a:lnSpc>
                <a:spcPct val="100000"/>
              </a:lnSpc>
              <a:spcBef>
                <a:spcPts val="0"/>
              </a:spcBef>
              <a:spcAft>
                <a:spcPts val="0"/>
              </a:spcAft>
              <a:buNone/>
            </a:pPr>
            <a:r>
              <a:rPr lang="sv" sz="1200" u="sng">
                <a:solidFill>
                  <a:schemeClr val="hlink"/>
                </a:solidFill>
                <a:hlinkClick r:id="rId6"/>
              </a:rPr>
              <a:t>http://www.krosatagen.se/assets/img/krosatag_2015-05-22_original.jpg</a:t>
            </a:r>
            <a:r>
              <a:rPr lang="sv" sz="1200">
                <a:solidFill>
                  <a:srgbClr val="000000"/>
                </a:solidFill>
              </a:rPr>
              <a:t> </a:t>
            </a:r>
          </a:p>
          <a:p>
            <a:pPr lvl="0" rtl="0">
              <a:lnSpc>
                <a:spcPct val="100000"/>
              </a:lnSpc>
              <a:spcBef>
                <a:spcPts val="0"/>
              </a:spcBef>
              <a:spcAft>
                <a:spcPts val="0"/>
              </a:spcAft>
              <a:buNone/>
            </a:pPr>
            <a:r>
              <a:rPr lang="sv" sz="1200">
                <a:solidFill>
                  <a:srgbClr val="000000"/>
                </a:solidFill>
              </a:rPr>
              <a:t>Biljettautomat:</a:t>
            </a:r>
          </a:p>
          <a:p>
            <a:pPr lvl="0" rtl="0">
              <a:lnSpc>
                <a:spcPct val="100000"/>
              </a:lnSpc>
              <a:spcBef>
                <a:spcPts val="0"/>
              </a:spcBef>
              <a:spcAft>
                <a:spcPts val="0"/>
              </a:spcAft>
              <a:buNone/>
            </a:pPr>
            <a:r>
              <a:rPr lang="sv" sz="1200" u="sng">
                <a:solidFill>
                  <a:schemeClr val="hlink"/>
                </a:solidFill>
                <a:hlinkClick r:id="rId7"/>
              </a:rPr>
              <a:t>http://www.lanstrafikenkron.se/biljettautomater</a:t>
            </a:r>
            <a:r>
              <a:rPr lang="sv" sz="1200">
                <a:solidFill>
                  <a:srgbClr val="000000"/>
                </a:solidFill>
              </a:rPr>
              <a:t> </a:t>
            </a:r>
          </a:p>
          <a:p>
            <a:pPr lvl="0" rtl="0">
              <a:lnSpc>
                <a:spcPct val="100000"/>
              </a:lnSpc>
              <a:spcBef>
                <a:spcPts val="0"/>
              </a:spcBef>
              <a:spcAft>
                <a:spcPts val="0"/>
              </a:spcAft>
              <a:buNone/>
            </a:pPr>
            <a:r>
              <a:rPr lang="sv" sz="1200">
                <a:solidFill>
                  <a:srgbClr val="000000"/>
                </a:solidFill>
              </a:rPr>
              <a:t>Här köper du biljett: (inforutan nr 7)</a:t>
            </a:r>
          </a:p>
          <a:p>
            <a:pPr lvl="0" rtl="0">
              <a:lnSpc>
                <a:spcPct val="100000"/>
              </a:lnSpc>
              <a:spcBef>
                <a:spcPts val="0"/>
              </a:spcBef>
              <a:spcAft>
                <a:spcPts val="0"/>
              </a:spcAft>
              <a:buNone/>
            </a:pPr>
            <a:r>
              <a:rPr lang="sv" sz="1200" u="sng">
                <a:solidFill>
                  <a:schemeClr val="hlink"/>
                </a:solidFill>
                <a:hlinkClick r:id="rId8"/>
              </a:rPr>
              <a:t>http://www.lanstrafikenkron.se/kopa-biljetter-kort</a:t>
            </a:r>
            <a:r>
              <a:rPr lang="sv" sz="1200">
                <a:solidFill>
                  <a:srgbClr val="000000"/>
                </a:solidFill>
              </a:rPr>
              <a:t> </a:t>
            </a:r>
          </a:p>
          <a:p>
            <a:pPr lvl="0" rtl="0">
              <a:lnSpc>
                <a:spcPct val="100000"/>
              </a:lnSpc>
              <a:spcBef>
                <a:spcPts val="0"/>
              </a:spcBef>
              <a:spcAft>
                <a:spcPts val="0"/>
              </a:spcAft>
              <a:buNone/>
            </a:pPr>
            <a:r>
              <a:t/>
            </a:r>
            <a:endParaRPr sz="1200">
              <a:solidFill>
                <a:srgbClr val="000000"/>
              </a:solidFill>
            </a:endParaRP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 name="Shape 64"/>
        <p:cNvGrpSpPr/>
        <p:nvPr/>
      </p:nvGrpSpPr>
      <p:grpSpPr>
        <a:xfrm>
          <a:off x="0" y="0"/>
          <a:ext cx="0" cy="0"/>
          <a:chOff x="0" y="0"/>
          <a:chExt cx="0" cy="0"/>
        </a:xfrm>
      </p:grpSpPr>
      <p:pic>
        <p:nvPicPr>
          <p:cNvPr id="65" name="Shape 65"/>
          <p:cNvPicPr preferRelativeResize="0"/>
          <p:nvPr/>
        </p:nvPicPr>
        <p:blipFill>
          <a:blip r:embed="rId3">
            <a:alphaModFix amt="36000"/>
          </a:blip>
          <a:stretch>
            <a:fillRect/>
          </a:stretch>
        </p:blipFill>
        <p:spPr>
          <a:xfrm>
            <a:off x="0" y="0"/>
            <a:ext cx="9143998" cy="5143497"/>
          </a:xfrm>
          <a:prstGeom prst="rect">
            <a:avLst/>
          </a:prstGeom>
          <a:noFill/>
          <a:ln>
            <a:noFill/>
          </a:ln>
        </p:spPr>
      </p:pic>
      <p:sp>
        <p:nvSpPr>
          <p:cNvPr id="66" name="Shape 66"/>
          <p:cNvSpPr/>
          <p:nvPr/>
        </p:nvSpPr>
        <p:spPr>
          <a:xfrm>
            <a:off x="0" y="1323250"/>
            <a:ext cx="9144000" cy="2494199"/>
          </a:xfrm>
          <a:prstGeom prst="rect">
            <a:avLst/>
          </a:prstGeom>
          <a:solidFill>
            <a:srgbClr val="FFFFFF">
              <a:alpha val="66540"/>
            </a:srgbClr>
          </a:solidFill>
          <a:ln>
            <a:noFill/>
          </a:ln>
        </p:spPr>
        <p:txBody>
          <a:bodyPr anchorCtr="0" anchor="ctr" bIns="91425" lIns="91425" rIns="91425" tIns="91425">
            <a:noAutofit/>
          </a:bodyPr>
          <a:lstStyle/>
          <a:p>
            <a:pPr lvl="0">
              <a:spcBef>
                <a:spcPts val="0"/>
              </a:spcBef>
              <a:buNone/>
            </a:pPr>
            <a:r>
              <a:t/>
            </a:r>
            <a:endParaRPr/>
          </a:p>
        </p:txBody>
      </p:sp>
      <p:sp>
        <p:nvSpPr>
          <p:cNvPr id="67" name="Shape 67"/>
          <p:cNvSpPr txBox="1"/>
          <p:nvPr/>
        </p:nvSpPr>
        <p:spPr>
          <a:xfrm>
            <a:off x="2180950" y="3002250"/>
            <a:ext cx="625799" cy="358200"/>
          </a:xfrm>
          <a:prstGeom prst="rect">
            <a:avLst/>
          </a:prstGeom>
          <a:noFill/>
          <a:ln>
            <a:noFill/>
          </a:ln>
        </p:spPr>
        <p:txBody>
          <a:bodyPr anchorCtr="0" anchor="t" bIns="91425" lIns="91425" rIns="91425" tIns="91425">
            <a:noAutofit/>
          </a:bodyPr>
          <a:lstStyle/>
          <a:p>
            <a:pPr lvl="0">
              <a:spcBef>
                <a:spcPts val="0"/>
              </a:spcBef>
              <a:buNone/>
            </a:pPr>
            <a:r>
              <a:rPr lang="sv">
                <a:solidFill>
                  <a:srgbClr val="FFFFFF"/>
                </a:solidFill>
              </a:rPr>
              <a:t>Buss</a:t>
            </a:r>
          </a:p>
        </p:txBody>
      </p:sp>
      <p:sp>
        <p:nvSpPr>
          <p:cNvPr id="68" name="Shape 68"/>
          <p:cNvSpPr txBox="1"/>
          <p:nvPr/>
        </p:nvSpPr>
        <p:spPr>
          <a:xfrm>
            <a:off x="6313700" y="2980800"/>
            <a:ext cx="527999" cy="401099"/>
          </a:xfrm>
          <a:prstGeom prst="rect">
            <a:avLst/>
          </a:prstGeom>
          <a:noFill/>
          <a:ln>
            <a:noFill/>
          </a:ln>
        </p:spPr>
        <p:txBody>
          <a:bodyPr anchorCtr="0" anchor="t" bIns="91425" lIns="91425" rIns="91425" tIns="91425">
            <a:noAutofit/>
          </a:bodyPr>
          <a:lstStyle/>
          <a:p>
            <a:pPr lvl="0">
              <a:spcBef>
                <a:spcPts val="0"/>
              </a:spcBef>
              <a:buNone/>
            </a:pPr>
            <a:r>
              <a:rPr lang="sv">
                <a:solidFill>
                  <a:srgbClr val="FFFFFF"/>
                </a:solidFill>
              </a:rPr>
              <a:t>Tåg</a:t>
            </a:r>
          </a:p>
        </p:txBody>
      </p:sp>
      <p:pic>
        <p:nvPicPr>
          <p:cNvPr id="69" name="Shape 69"/>
          <p:cNvPicPr preferRelativeResize="0"/>
          <p:nvPr/>
        </p:nvPicPr>
        <p:blipFill>
          <a:blip r:embed="rId4">
            <a:alphaModFix/>
          </a:blip>
          <a:stretch>
            <a:fillRect/>
          </a:stretch>
        </p:blipFill>
        <p:spPr>
          <a:xfrm>
            <a:off x="1880525" y="1429250"/>
            <a:ext cx="1370625" cy="1370625"/>
          </a:xfrm>
          <a:prstGeom prst="rect">
            <a:avLst/>
          </a:prstGeom>
          <a:noFill/>
          <a:ln>
            <a:noFill/>
          </a:ln>
        </p:spPr>
      </p:pic>
      <p:sp>
        <p:nvSpPr>
          <p:cNvPr id="70" name="Shape 70"/>
          <p:cNvSpPr/>
          <p:nvPr/>
        </p:nvSpPr>
        <p:spPr>
          <a:xfrm>
            <a:off x="1392250" y="2910350"/>
            <a:ext cx="2347200" cy="743399"/>
          </a:xfrm>
          <a:prstGeom prst="rect">
            <a:avLst/>
          </a:prstGeom>
          <a:solidFill>
            <a:srgbClr val="FF7720"/>
          </a:solidFill>
          <a:ln>
            <a:noFill/>
          </a:ln>
        </p:spPr>
        <p:txBody>
          <a:bodyPr anchorCtr="0" anchor="ctr" bIns="91425" lIns="91425" rIns="91425" tIns="91425">
            <a:noAutofit/>
          </a:bodyPr>
          <a:lstStyle/>
          <a:p>
            <a:pPr lvl="0" algn="ctr">
              <a:spcBef>
                <a:spcPts val="0"/>
              </a:spcBef>
              <a:buNone/>
            </a:pPr>
            <a:r>
              <a:rPr lang="sv">
                <a:solidFill>
                  <a:srgbClr val="FFFFFF"/>
                </a:solidFill>
                <a:latin typeface="Calibri"/>
                <a:ea typeface="Calibri"/>
                <a:cs typeface="Calibri"/>
                <a:sym typeface="Calibri"/>
              </a:rPr>
              <a:t>Tågresa</a:t>
            </a:r>
          </a:p>
        </p:txBody>
      </p:sp>
      <p:pic>
        <p:nvPicPr>
          <p:cNvPr id="71" name="Shape 71"/>
          <p:cNvPicPr preferRelativeResize="0"/>
          <p:nvPr/>
        </p:nvPicPr>
        <p:blipFill>
          <a:blip r:embed="rId5">
            <a:alphaModFix/>
          </a:blip>
          <a:stretch>
            <a:fillRect/>
          </a:stretch>
        </p:blipFill>
        <p:spPr>
          <a:xfrm>
            <a:off x="6306350" y="1509850"/>
            <a:ext cx="1162224" cy="1162224"/>
          </a:xfrm>
          <a:prstGeom prst="rect">
            <a:avLst/>
          </a:prstGeom>
          <a:noFill/>
          <a:ln>
            <a:noFill/>
          </a:ln>
        </p:spPr>
      </p:pic>
      <p:sp>
        <p:nvSpPr>
          <p:cNvPr id="72" name="Shape 72"/>
          <p:cNvSpPr txBox="1"/>
          <p:nvPr/>
        </p:nvSpPr>
        <p:spPr>
          <a:xfrm>
            <a:off x="6488950" y="3002250"/>
            <a:ext cx="625799" cy="358200"/>
          </a:xfrm>
          <a:prstGeom prst="rect">
            <a:avLst/>
          </a:prstGeom>
          <a:noFill/>
          <a:ln>
            <a:noFill/>
          </a:ln>
        </p:spPr>
        <p:txBody>
          <a:bodyPr anchorCtr="0" anchor="t" bIns="91425" lIns="91425" rIns="91425" tIns="91425">
            <a:noAutofit/>
          </a:bodyPr>
          <a:lstStyle/>
          <a:p>
            <a:pPr lvl="0" rtl="0">
              <a:spcBef>
                <a:spcPts val="0"/>
              </a:spcBef>
              <a:buNone/>
            </a:pPr>
            <a:r>
              <a:rPr lang="sv">
                <a:solidFill>
                  <a:srgbClr val="FFFFFF"/>
                </a:solidFill>
              </a:rPr>
              <a:t>Buss</a:t>
            </a:r>
          </a:p>
        </p:txBody>
      </p:sp>
      <p:sp>
        <p:nvSpPr>
          <p:cNvPr id="73" name="Shape 73"/>
          <p:cNvSpPr/>
          <p:nvPr/>
        </p:nvSpPr>
        <p:spPr>
          <a:xfrm>
            <a:off x="5700250" y="2910350"/>
            <a:ext cx="2347200" cy="743399"/>
          </a:xfrm>
          <a:prstGeom prst="rect">
            <a:avLst/>
          </a:prstGeom>
          <a:solidFill>
            <a:srgbClr val="FF7720"/>
          </a:solidFill>
          <a:ln>
            <a:noFill/>
          </a:ln>
        </p:spPr>
        <p:txBody>
          <a:bodyPr anchorCtr="0" anchor="ctr" bIns="91425" lIns="91425" rIns="91425" tIns="91425">
            <a:noAutofit/>
          </a:bodyPr>
          <a:lstStyle/>
          <a:p>
            <a:pPr lvl="0" rtl="0" algn="ctr">
              <a:spcBef>
                <a:spcPts val="0"/>
              </a:spcBef>
              <a:buNone/>
            </a:pPr>
            <a:r>
              <a:rPr lang="sv">
                <a:solidFill>
                  <a:srgbClr val="FFFFFF"/>
                </a:solidFill>
                <a:latin typeface="Calibri"/>
                <a:ea typeface="Calibri"/>
                <a:cs typeface="Calibri"/>
                <a:sym typeface="Calibri"/>
              </a:rPr>
              <a:t>Bussresa</a:t>
            </a:r>
          </a:p>
        </p:txBody>
      </p:sp>
      <p:sp>
        <p:nvSpPr>
          <p:cNvPr id="74" name="Shape 74"/>
          <p:cNvSpPr/>
          <p:nvPr/>
        </p:nvSpPr>
        <p:spPr>
          <a:xfrm>
            <a:off x="-11800" y="288575"/>
            <a:ext cx="9144000" cy="460200"/>
          </a:xfrm>
          <a:prstGeom prst="rect">
            <a:avLst/>
          </a:prstGeom>
          <a:solidFill>
            <a:srgbClr val="4CAF50"/>
          </a:solidFill>
          <a:ln>
            <a:noFill/>
          </a:ln>
        </p:spPr>
        <p:txBody>
          <a:bodyPr anchorCtr="0" anchor="ctr" bIns="91425" lIns="91425" rIns="91425" tIns="91425">
            <a:noAutofit/>
          </a:bodyPr>
          <a:lstStyle/>
          <a:p>
            <a:pPr lvl="0">
              <a:spcBef>
                <a:spcPts val="0"/>
              </a:spcBef>
              <a:buNone/>
            </a:pPr>
            <a:r>
              <a:t/>
            </a:r>
            <a:endParaRPr/>
          </a:p>
        </p:txBody>
      </p:sp>
      <p:sp>
        <p:nvSpPr>
          <p:cNvPr id="75" name="Shape 75"/>
          <p:cNvSpPr txBox="1"/>
          <p:nvPr/>
        </p:nvSpPr>
        <p:spPr>
          <a:xfrm>
            <a:off x="0" y="323980"/>
            <a:ext cx="9144000" cy="401099"/>
          </a:xfrm>
          <a:prstGeom prst="rect">
            <a:avLst/>
          </a:prstGeom>
          <a:noFill/>
          <a:ln>
            <a:noFill/>
          </a:ln>
        </p:spPr>
        <p:txBody>
          <a:bodyPr anchorCtr="0" anchor="t" bIns="91425" lIns="91425" rIns="91425" tIns="91425">
            <a:noAutofit/>
          </a:bodyPr>
          <a:lstStyle/>
          <a:p>
            <a:pPr lvl="0" rtl="0" algn="ctr">
              <a:spcBef>
                <a:spcPts val="0"/>
              </a:spcBef>
              <a:buNone/>
            </a:pPr>
            <a:r>
              <a:rPr lang="sv">
                <a:solidFill>
                  <a:srgbClr val="FFFFFF"/>
                </a:solidFill>
                <a:latin typeface="Calibri"/>
                <a:ea typeface="Calibri"/>
                <a:cs typeface="Calibri"/>
                <a:sym typeface="Calibri"/>
              </a:rPr>
              <a:t>Var vänlig välj önskad biljettyp</a:t>
            </a:r>
          </a:p>
          <a:p>
            <a:pPr lvl="0" algn="l">
              <a:spcBef>
                <a:spcPts val="0"/>
              </a:spcBef>
              <a:buNone/>
            </a:pPr>
            <a:r>
              <a:t/>
            </a:r>
            <a:endParaRPr>
              <a:solidFill>
                <a:srgbClr val="FFFFFF"/>
              </a:solidFill>
            </a:endParaRPr>
          </a:p>
        </p:txBody>
      </p:sp>
      <p:sp>
        <p:nvSpPr>
          <p:cNvPr id="76" name="Shape 76"/>
          <p:cNvSpPr/>
          <p:nvPr/>
        </p:nvSpPr>
        <p:spPr>
          <a:xfrm>
            <a:off x="-11800" y="212375"/>
            <a:ext cx="9144000" cy="667199"/>
          </a:xfrm>
          <a:prstGeom prst="rect">
            <a:avLst/>
          </a:prstGeom>
          <a:solidFill>
            <a:srgbClr val="4CAF50"/>
          </a:solidFill>
          <a:ln>
            <a:noFill/>
          </a:ln>
        </p:spPr>
        <p:txBody>
          <a:bodyPr anchorCtr="0" anchor="ctr" bIns="91425" lIns="91425" rIns="91425" tIns="91425">
            <a:noAutofit/>
          </a:bodyPr>
          <a:lstStyle/>
          <a:p>
            <a:pPr lvl="0">
              <a:spcBef>
                <a:spcPts val="0"/>
              </a:spcBef>
              <a:buNone/>
            </a:pPr>
            <a:r>
              <a:t/>
            </a:r>
            <a:endParaRPr/>
          </a:p>
        </p:txBody>
      </p:sp>
      <p:sp>
        <p:nvSpPr>
          <p:cNvPr id="77" name="Shape 77"/>
          <p:cNvSpPr txBox="1"/>
          <p:nvPr/>
        </p:nvSpPr>
        <p:spPr>
          <a:xfrm>
            <a:off x="148400" y="300377"/>
            <a:ext cx="6432899" cy="401099"/>
          </a:xfrm>
          <a:prstGeom prst="rect">
            <a:avLst/>
          </a:prstGeom>
          <a:noFill/>
          <a:ln>
            <a:noFill/>
          </a:ln>
        </p:spPr>
        <p:txBody>
          <a:bodyPr anchorCtr="0" anchor="t" bIns="91425" lIns="91425" rIns="91425" tIns="91425">
            <a:noAutofit/>
          </a:bodyPr>
          <a:lstStyle/>
          <a:p>
            <a:pPr lvl="0" rtl="0">
              <a:spcBef>
                <a:spcPts val="0"/>
              </a:spcBef>
              <a:buNone/>
            </a:pPr>
            <a:r>
              <a:rPr lang="sv" sz="1800">
                <a:solidFill>
                  <a:srgbClr val="FFFFFF"/>
                </a:solidFill>
                <a:latin typeface="Calibri"/>
                <a:ea typeface="Calibri"/>
                <a:cs typeface="Calibri"/>
                <a:sym typeface="Calibri"/>
              </a:rPr>
              <a:t>Var vänlig välj önskad biljettyp / Please choose desired ticket type</a:t>
            </a:r>
          </a:p>
          <a:p>
            <a:pPr lvl="0" rtl="0">
              <a:spcBef>
                <a:spcPts val="0"/>
              </a:spcBef>
              <a:buNone/>
            </a:pPr>
            <a:r>
              <a:t/>
            </a:r>
            <a:endParaRPr>
              <a:solidFill>
                <a:srgbClr val="FFFFFF"/>
              </a:solidFill>
            </a:endParaRPr>
          </a:p>
        </p:txBody>
      </p:sp>
      <p:sp>
        <p:nvSpPr>
          <p:cNvPr id="78" name="Shape 78"/>
          <p:cNvSpPr/>
          <p:nvPr/>
        </p:nvSpPr>
        <p:spPr>
          <a:xfrm rot="5400000">
            <a:off x="7530525" y="-734474"/>
            <a:ext cx="666625" cy="2560324"/>
          </a:xfrm>
          <a:prstGeom prst="flowChartOffpageConnector">
            <a:avLst/>
          </a:prstGeom>
          <a:solidFill>
            <a:srgbClr val="FFFFFF"/>
          </a:solidFill>
          <a:ln>
            <a:noFill/>
          </a:ln>
        </p:spPr>
        <p:txBody>
          <a:bodyPr anchorCtr="0" anchor="ctr" bIns="91425" lIns="91425" rIns="91425" tIns="91425">
            <a:noAutofit/>
          </a:bodyPr>
          <a:lstStyle/>
          <a:p>
            <a:pPr lvl="0">
              <a:spcBef>
                <a:spcPts val="0"/>
              </a:spcBef>
              <a:buNone/>
            </a:pPr>
            <a:r>
              <a:t/>
            </a:r>
            <a:endParaRPr/>
          </a:p>
        </p:txBody>
      </p:sp>
      <p:pic>
        <p:nvPicPr>
          <p:cNvPr id="79" name="Shape 79"/>
          <p:cNvPicPr preferRelativeResize="0"/>
          <p:nvPr/>
        </p:nvPicPr>
        <p:blipFill>
          <a:blip r:embed="rId6">
            <a:alphaModFix/>
          </a:blip>
          <a:stretch>
            <a:fillRect/>
          </a:stretch>
        </p:blipFill>
        <p:spPr>
          <a:xfrm>
            <a:off x="7243748" y="369346"/>
            <a:ext cx="1807175" cy="413265"/>
          </a:xfrm>
          <a:prstGeom prst="rect">
            <a:avLst/>
          </a:prstGeom>
          <a:noFill/>
          <a:ln>
            <a:noFill/>
          </a:ln>
        </p:spPr>
      </p:pic>
      <p:sp>
        <p:nvSpPr>
          <p:cNvPr id="80" name="Shape 80"/>
          <p:cNvSpPr/>
          <p:nvPr/>
        </p:nvSpPr>
        <p:spPr>
          <a:xfrm>
            <a:off x="8550475" y="4504675"/>
            <a:ext cx="486300" cy="486300"/>
          </a:xfrm>
          <a:prstGeom prst="rect">
            <a:avLst/>
          </a:prstGeom>
          <a:solidFill>
            <a:srgbClr val="4CAF50"/>
          </a:solidFill>
          <a:ln>
            <a:noFill/>
          </a:ln>
        </p:spPr>
        <p:txBody>
          <a:bodyPr anchorCtr="0" anchor="ctr" bIns="91425" lIns="91425" rIns="91425" tIns="91425">
            <a:noAutofit/>
          </a:bodyPr>
          <a:lstStyle/>
          <a:p>
            <a:pPr lvl="0" rtl="0" algn="ctr">
              <a:spcBef>
                <a:spcPts val="0"/>
              </a:spcBef>
              <a:buNone/>
            </a:pPr>
            <a:r>
              <a:rPr b="1" lang="sv" sz="2400">
                <a:solidFill>
                  <a:srgbClr val="FFFFFF"/>
                </a:solidFill>
                <a:latin typeface="Verdana"/>
                <a:ea typeface="Verdana"/>
                <a:cs typeface="Verdana"/>
                <a:sym typeface="Verdana"/>
              </a:rPr>
              <a:t>i</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 name="Shape 84"/>
        <p:cNvGrpSpPr/>
        <p:nvPr/>
      </p:nvGrpSpPr>
      <p:grpSpPr>
        <a:xfrm>
          <a:off x="0" y="0"/>
          <a:ext cx="0" cy="0"/>
          <a:chOff x="0" y="0"/>
          <a:chExt cx="0" cy="0"/>
        </a:xfrm>
      </p:grpSpPr>
      <p:pic>
        <p:nvPicPr>
          <p:cNvPr id="85" name="Shape 85"/>
          <p:cNvPicPr preferRelativeResize="0"/>
          <p:nvPr/>
        </p:nvPicPr>
        <p:blipFill>
          <a:blip r:embed="rId3">
            <a:alphaModFix amt="36000"/>
          </a:blip>
          <a:stretch>
            <a:fillRect/>
          </a:stretch>
        </p:blipFill>
        <p:spPr>
          <a:xfrm>
            <a:off x="0" y="0"/>
            <a:ext cx="9143998" cy="5143497"/>
          </a:xfrm>
          <a:prstGeom prst="rect">
            <a:avLst/>
          </a:prstGeom>
          <a:noFill/>
          <a:ln>
            <a:noFill/>
          </a:ln>
        </p:spPr>
      </p:pic>
      <p:sp>
        <p:nvSpPr>
          <p:cNvPr id="86" name="Shape 86"/>
          <p:cNvSpPr/>
          <p:nvPr/>
        </p:nvSpPr>
        <p:spPr>
          <a:xfrm>
            <a:off x="-11800" y="212375"/>
            <a:ext cx="9144000" cy="667199"/>
          </a:xfrm>
          <a:prstGeom prst="rect">
            <a:avLst/>
          </a:prstGeom>
          <a:solidFill>
            <a:srgbClr val="4CAF50"/>
          </a:solidFill>
          <a:ln>
            <a:noFill/>
          </a:ln>
        </p:spPr>
        <p:txBody>
          <a:bodyPr anchorCtr="0" anchor="ctr" bIns="91425" lIns="91425" rIns="91425" tIns="91425">
            <a:noAutofit/>
          </a:bodyPr>
          <a:lstStyle/>
          <a:p>
            <a:pPr lvl="0">
              <a:spcBef>
                <a:spcPts val="0"/>
              </a:spcBef>
              <a:buNone/>
            </a:pPr>
            <a:r>
              <a:t/>
            </a:r>
            <a:endParaRPr/>
          </a:p>
        </p:txBody>
      </p:sp>
      <p:pic>
        <p:nvPicPr>
          <p:cNvPr id="87" name="Shape 87"/>
          <p:cNvPicPr preferRelativeResize="0"/>
          <p:nvPr/>
        </p:nvPicPr>
        <p:blipFill>
          <a:blip r:embed="rId4">
            <a:alphaModFix/>
          </a:blip>
          <a:stretch>
            <a:fillRect/>
          </a:stretch>
        </p:blipFill>
        <p:spPr>
          <a:xfrm>
            <a:off x="122500" y="274499"/>
            <a:ext cx="551399" cy="551399"/>
          </a:xfrm>
          <a:prstGeom prst="rect">
            <a:avLst/>
          </a:prstGeom>
          <a:noFill/>
          <a:ln>
            <a:noFill/>
          </a:ln>
        </p:spPr>
      </p:pic>
      <p:sp>
        <p:nvSpPr>
          <p:cNvPr id="88" name="Shape 88"/>
          <p:cNvSpPr txBox="1"/>
          <p:nvPr/>
        </p:nvSpPr>
        <p:spPr>
          <a:xfrm>
            <a:off x="681800" y="323975"/>
            <a:ext cx="4828200" cy="401099"/>
          </a:xfrm>
          <a:prstGeom prst="rect">
            <a:avLst/>
          </a:prstGeom>
          <a:noFill/>
          <a:ln>
            <a:noFill/>
          </a:ln>
        </p:spPr>
        <p:txBody>
          <a:bodyPr anchorCtr="0" anchor="t" bIns="91425" lIns="91425" rIns="91425" tIns="91425">
            <a:noAutofit/>
          </a:bodyPr>
          <a:lstStyle/>
          <a:p>
            <a:pPr lvl="0" rtl="0">
              <a:spcBef>
                <a:spcPts val="0"/>
              </a:spcBef>
              <a:buNone/>
            </a:pPr>
            <a:r>
              <a:rPr lang="sv" sz="1800">
                <a:solidFill>
                  <a:srgbClr val="FFFFFF"/>
                </a:solidFill>
                <a:latin typeface="Calibri"/>
                <a:ea typeface="Calibri"/>
                <a:cs typeface="Calibri"/>
                <a:sym typeface="Calibri"/>
              </a:rPr>
              <a:t>TÅGRESA / TRAIN RIDE</a:t>
            </a:r>
          </a:p>
          <a:p>
            <a:pPr lvl="0" rtl="0">
              <a:spcBef>
                <a:spcPts val="0"/>
              </a:spcBef>
              <a:buNone/>
            </a:pPr>
            <a:r>
              <a:t/>
            </a:r>
            <a:endParaRPr>
              <a:solidFill>
                <a:srgbClr val="FFFFFF"/>
              </a:solidFill>
            </a:endParaRPr>
          </a:p>
        </p:txBody>
      </p:sp>
      <p:sp>
        <p:nvSpPr>
          <p:cNvPr id="89" name="Shape 89"/>
          <p:cNvSpPr/>
          <p:nvPr/>
        </p:nvSpPr>
        <p:spPr>
          <a:xfrm>
            <a:off x="130775" y="1365128"/>
            <a:ext cx="8912399" cy="401099"/>
          </a:xfrm>
          <a:prstGeom prst="rect">
            <a:avLst/>
          </a:prstGeom>
          <a:solidFill>
            <a:srgbClr val="FF7720"/>
          </a:solidFill>
          <a:ln>
            <a:noFill/>
          </a:ln>
        </p:spPr>
        <p:txBody>
          <a:bodyPr anchorCtr="0" anchor="ctr" bIns="91425" lIns="91425" rIns="91425" tIns="91425">
            <a:noAutofit/>
          </a:bodyPr>
          <a:lstStyle/>
          <a:p>
            <a:pPr lvl="0" rtl="0" algn="ctr">
              <a:spcBef>
                <a:spcPts val="0"/>
              </a:spcBef>
              <a:buNone/>
            </a:pPr>
            <a:r>
              <a:rPr lang="sv">
                <a:solidFill>
                  <a:srgbClr val="FFFFFF"/>
                </a:solidFill>
                <a:latin typeface="Calibri"/>
                <a:ea typeface="Calibri"/>
                <a:cs typeface="Calibri"/>
                <a:sym typeface="Calibri"/>
              </a:rPr>
              <a:t>Växjö ⇆ Alvesta ⇆ Nässjö</a:t>
            </a:r>
          </a:p>
        </p:txBody>
      </p:sp>
      <p:sp>
        <p:nvSpPr>
          <p:cNvPr id="90" name="Shape 90"/>
          <p:cNvSpPr/>
          <p:nvPr/>
        </p:nvSpPr>
        <p:spPr>
          <a:xfrm>
            <a:off x="130775" y="1766228"/>
            <a:ext cx="8912399" cy="276300"/>
          </a:xfrm>
          <a:prstGeom prst="rect">
            <a:avLst/>
          </a:prstGeom>
          <a:solidFill>
            <a:srgbClr val="FFFFFF">
              <a:alpha val="66540"/>
            </a:srgbClr>
          </a:solidFill>
          <a:ln>
            <a:noFill/>
          </a:ln>
        </p:spPr>
        <p:txBody>
          <a:bodyPr anchorCtr="0" anchor="ctr" bIns="91425" lIns="91425" rIns="91425" tIns="91425">
            <a:noAutofit/>
          </a:bodyPr>
          <a:lstStyle/>
          <a:p>
            <a:pPr lvl="0" rtl="0" algn="ctr">
              <a:spcBef>
                <a:spcPts val="0"/>
              </a:spcBef>
              <a:buClr>
                <a:schemeClr val="dk1"/>
              </a:buClr>
              <a:buSzPct val="110000"/>
              <a:buFont typeface="Arial"/>
              <a:buNone/>
            </a:pPr>
            <a:r>
              <a:rPr b="1" lang="sv" sz="1000">
                <a:solidFill>
                  <a:srgbClr val="999999"/>
                </a:solidFill>
                <a:latin typeface="Calibri"/>
                <a:ea typeface="Calibri"/>
                <a:cs typeface="Calibri"/>
                <a:sym typeface="Calibri"/>
              </a:rPr>
              <a:t>Växjö</a:t>
            </a:r>
            <a:r>
              <a:rPr lang="sv" sz="1000">
                <a:solidFill>
                  <a:srgbClr val="999999"/>
                </a:solidFill>
                <a:latin typeface="Calibri"/>
                <a:ea typeface="Calibri"/>
                <a:cs typeface="Calibri"/>
                <a:sym typeface="Calibri"/>
              </a:rPr>
              <a:t> → Gemla → </a:t>
            </a:r>
            <a:r>
              <a:rPr b="1" lang="sv" sz="1000">
                <a:solidFill>
                  <a:srgbClr val="999999"/>
                </a:solidFill>
                <a:latin typeface="Calibri"/>
                <a:ea typeface="Calibri"/>
                <a:cs typeface="Calibri"/>
                <a:sym typeface="Calibri"/>
              </a:rPr>
              <a:t>Alvesta</a:t>
            </a:r>
            <a:r>
              <a:rPr lang="sv" sz="1000">
                <a:solidFill>
                  <a:srgbClr val="999999"/>
                </a:solidFill>
                <a:latin typeface="Calibri"/>
                <a:ea typeface="Calibri"/>
                <a:cs typeface="Calibri"/>
                <a:sym typeface="Calibri"/>
              </a:rPr>
              <a:t> → Moheda → Lammhult → Stockaryd → </a:t>
            </a:r>
            <a:r>
              <a:rPr b="1" lang="sv" sz="1000">
                <a:solidFill>
                  <a:srgbClr val="999999"/>
                </a:solidFill>
                <a:latin typeface="Calibri"/>
                <a:ea typeface="Calibri"/>
                <a:cs typeface="Calibri"/>
                <a:sym typeface="Calibri"/>
              </a:rPr>
              <a:t>Sävsjö</a:t>
            </a:r>
            <a:r>
              <a:rPr lang="sv" sz="1000">
                <a:solidFill>
                  <a:srgbClr val="999999"/>
                </a:solidFill>
                <a:latin typeface="Calibri"/>
                <a:ea typeface="Calibri"/>
                <a:cs typeface="Calibri"/>
                <a:sym typeface="Calibri"/>
              </a:rPr>
              <a:t> → Bodafors → </a:t>
            </a:r>
            <a:r>
              <a:rPr b="1" lang="sv" sz="1000">
                <a:solidFill>
                  <a:srgbClr val="999999"/>
                </a:solidFill>
                <a:latin typeface="Calibri"/>
                <a:ea typeface="Calibri"/>
                <a:cs typeface="Calibri"/>
                <a:sym typeface="Calibri"/>
              </a:rPr>
              <a:t>Nässjö</a:t>
            </a:r>
          </a:p>
        </p:txBody>
      </p:sp>
      <p:sp>
        <p:nvSpPr>
          <p:cNvPr id="91" name="Shape 91"/>
          <p:cNvSpPr txBox="1"/>
          <p:nvPr/>
        </p:nvSpPr>
        <p:spPr>
          <a:xfrm>
            <a:off x="138525" y="2891952"/>
            <a:ext cx="8912399" cy="217499"/>
          </a:xfrm>
          <a:prstGeom prst="rect">
            <a:avLst/>
          </a:prstGeom>
          <a:noFill/>
          <a:ln>
            <a:noFill/>
          </a:ln>
        </p:spPr>
        <p:txBody>
          <a:bodyPr anchorCtr="0" anchor="t" bIns="91425" lIns="91425" rIns="91425" tIns="91425">
            <a:noAutofit/>
          </a:bodyPr>
          <a:lstStyle/>
          <a:p>
            <a:pPr lvl="0" algn="ctr">
              <a:spcBef>
                <a:spcPts val="0"/>
              </a:spcBef>
              <a:buNone/>
            </a:pPr>
            <a:r>
              <a:t/>
            </a:r>
            <a:endParaRPr b="1" sz="1000">
              <a:solidFill>
                <a:srgbClr val="999999"/>
              </a:solidFill>
              <a:latin typeface="Calibri"/>
              <a:ea typeface="Calibri"/>
              <a:cs typeface="Calibri"/>
              <a:sym typeface="Calibri"/>
            </a:endParaRPr>
          </a:p>
        </p:txBody>
      </p:sp>
      <p:pic>
        <p:nvPicPr>
          <p:cNvPr id="92" name="Shape 92"/>
          <p:cNvPicPr preferRelativeResize="0"/>
          <p:nvPr/>
        </p:nvPicPr>
        <p:blipFill>
          <a:blip r:embed="rId5">
            <a:alphaModFix/>
          </a:blip>
          <a:stretch>
            <a:fillRect/>
          </a:stretch>
        </p:blipFill>
        <p:spPr>
          <a:xfrm flipH="1">
            <a:off x="-11799" y="1431553"/>
            <a:ext cx="551399" cy="551399"/>
          </a:xfrm>
          <a:prstGeom prst="rect">
            <a:avLst/>
          </a:prstGeom>
          <a:noFill/>
          <a:ln>
            <a:noFill/>
          </a:ln>
        </p:spPr>
      </p:pic>
      <p:grpSp>
        <p:nvGrpSpPr>
          <p:cNvPr id="93" name="Shape 93"/>
          <p:cNvGrpSpPr/>
          <p:nvPr/>
        </p:nvGrpSpPr>
        <p:grpSpPr>
          <a:xfrm>
            <a:off x="-11799" y="2481502"/>
            <a:ext cx="9062724" cy="691175"/>
            <a:chOff x="-11799" y="2481502"/>
            <a:chExt cx="9062724" cy="691175"/>
          </a:xfrm>
        </p:grpSpPr>
        <p:sp>
          <p:nvSpPr>
            <p:cNvPr id="94" name="Shape 94"/>
            <p:cNvSpPr/>
            <p:nvPr/>
          </p:nvSpPr>
          <p:spPr>
            <a:xfrm>
              <a:off x="130775" y="2481502"/>
              <a:ext cx="8912399" cy="401099"/>
            </a:xfrm>
            <a:prstGeom prst="rect">
              <a:avLst/>
            </a:prstGeom>
            <a:solidFill>
              <a:srgbClr val="FF7720"/>
            </a:solidFill>
            <a:ln>
              <a:noFill/>
            </a:ln>
          </p:spPr>
          <p:txBody>
            <a:bodyPr anchorCtr="0" anchor="ctr" bIns="91425" lIns="91425" rIns="91425" tIns="91425">
              <a:noAutofit/>
            </a:bodyPr>
            <a:lstStyle/>
            <a:p>
              <a:pPr lvl="0" rtl="0" algn="ctr">
                <a:spcBef>
                  <a:spcPts val="0"/>
                </a:spcBef>
                <a:buNone/>
              </a:pPr>
              <a:r>
                <a:rPr lang="sv">
                  <a:solidFill>
                    <a:srgbClr val="FFFFFF"/>
                  </a:solidFill>
                  <a:latin typeface="Calibri"/>
                  <a:ea typeface="Calibri"/>
                  <a:cs typeface="Calibri"/>
                  <a:sym typeface="Calibri"/>
                </a:rPr>
                <a:t>Växjö ⇆ Jönköping</a:t>
              </a:r>
            </a:p>
          </p:txBody>
        </p:sp>
        <p:sp>
          <p:nvSpPr>
            <p:cNvPr id="95" name="Shape 95"/>
            <p:cNvSpPr/>
            <p:nvPr/>
          </p:nvSpPr>
          <p:spPr>
            <a:xfrm>
              <a:off x="138525" y="2896377"/>
              <a:ext cx="8912399" cy="276300"/>
            </a:xfrm>
            <a:prstGeom prst="rect">
              <a:avLst/>
            </a:prstGeom>
            <a:solidFill>
              <a:srgbClr val="FFFFFF">
                <a:alpha val="66540"/>
              </a:srgbClr>
            </a:solidFill>
            <a:ln>
              <a:noFill/>
            </a:ln>
          </p:spPr>
          <p:txBody>
            <a:bodyPr anchorCtr="0" anchor="ctr" bIns="91425" lIns="91425" rIns="91425" tIns="91425">
              <a:noAutofit/>
            </a:bodyPr>
            <a:lstStyle/>
            <a:p>
              <a:pPr lvl="0" rtl="0" algn="ctr">
                <a:spcBef>
                  <a:spcPts val="0"/>
                </a:spcBef>
                <a:buNone/>
              </a:pPr>
              <a:r>
                <a:rPr b="1" lang="sv" sz="1000">
                  <a:solidFill>
                    <a:srgbClr val="999999"/>
                  </a:solidFill>
                  <a:latin typeface="Calibri"/>
                  <a:ea typeface="Calibri"/>
                  <a:cs typeface="Calibri"/>
                  <a:sym typeface="Calibri"/>
                </a:rPr>
                <a:t>Växjö</a:t>
              </a:r>
              <a:r>
                <a:rPr lang="sv" sz="1000">
                  <a:solidFill>
                    <a:srgbClr val="999999"/>
                  </a:solidFill>
                  <a:latin typeface="Calibri"/>
                  <a:ea typeface="Calibri"/>
                  <a:cs typeface="Calibri"/>
                  <a:sym typeface="Calibri"/>
                </a:rPr>
                <a:t> → Gemla → </a:t>
              </a:r>
              <a:r>
                <a:rPr b="1" lang="sv" sz="1000">
                  <a:solidFill>
                    <a:srgbClr val="999999"/>
                  </a:solidFill>
                  <a:latin typeface="Calibri"/>
                  <a:ea typeface="Calibri"/>
                  <a:cs typeface="Calibri"/>
                  <a:sym typeface="Calibri"/>
                </a:rPr>
                <a:t>Alvesta</a:t>
              </a:r>
              <a:r>
                <a:rPr lang="sv" sz="1000">
                  <a:solidFill>
                    <a:srgbClr val="999999"/>
                  </a:solidFill>
                  <a:latin typeface="Calibri"/>
                  <a:ea typeface="Calibri"/>
                  <a:cs typeface="Calibri"/>
                  <a:sym typeface="Calibri"/>
                </a:rPr>
                <a:t> → Rydaholm → Rörstorp → </a:t>
              </a:r>
              <a:r>
                <a:rPr b="1" lang="sv" sz="1000">
                  <a:solidFill>
                    <a:srgbClr val="999999"/>
                  </a:solidFill>
                  <a:latin typeface="Calibri"/>
                  <a:ea typeface="Calibri"/>
                  <a:cs typeface="Calibri"/>
                  <a:sym typeface="Calibri"/>
                </a:rPr>
                <a:t>Värnamo</a:t>
              </a:r>
              <a:r>
                <a:rPr lang="sv" sz="1000">
                  <a:solidFill>
                    <a:srgbClr val="999999"/>
                  </a:solidFill>
                  <a:latin typeface="Calibri"/>
                  <a:ea typeface="Calibri"/>
                  <a:cs typeface="Calibri"/>
                  <a:sym typeface="Calibri"/>
                </a:rPr>
                <a:t> → Skillingaryd → </a:t>
              </a:r>
              <a:r>
                <a:rPr b="1" lang="sv" sz="1000">
                  <a:solidFill>
                    <a:srgbClr val="999999"/>
                  </a:solidFill>
                  <a:latin typeface="Calibri"/>
                  <a:ea typeface="Calibri"/>
                  <a:cs typeface="Calibri"/>
                  <a:sym typeface="Calibri"/>
                </a:rPr>
                <a:t>Vaggeryd</a:t>
              </a:r>
              <a:r>
                <a:rPr lang="sv" sz="1000">
                  <a:solidFill>
                    <a:srgbClr val="999999"/>
                  </a:solidFill>
                  <a:latin typeface="Calibri"/>
                  <a:ea typeface="Calibri"/>
                  <a:cs typeface="Calibri"/>
                  <a:sym typeface="Calibri"/>
                </a:rPr>
                <a:t> → Månsarp →Norrahammar → Hovslätt → Rocksjön → </a:t>
              </a:r>
              <a:r>
                <a:rPr b="1" lang="sv" sz="1000">
                  <a:solidFill>
                    <a:srgbClr val="999999"/>
                  </a:solidFill>
                  <a:latin typeface="Calibri"/>
                  <a:ea typeface="Calibri"/>
                  <a:cs typeface="Calibri"/>
                  <a:sym typeface="Calibri"/>
                </a:rPr>
                <a:t>Jönköping C</a:t>
              </a:r>
            </a:p>
          </p:txBody>
        </p:sp>
        <p:pic>
          <p:nvPicPr>
            <p:cNvPr id="96" name="Shape 96"/>
            <p:cNvPicPr preferRelativeResize="0"/>
            <p:nvPr/>
          </p:nvPicPr>
          <p:blipFill>
            <a:blip r:embed="rId5">
              <a:alphaModFix/>
            </a:blip>
            <a:stretch>
              <a:fillRect/>
            </a:stretch>
          </p:blipFill>
          <p:spPr>
            <a:xfrm flipH="1">
              <a:off x="-11799" y="2582702"/>
              <a:ext cx="551399" cy="551399"/>
            </a:xfrm>
            <a:prstGeom prst="rect">
              <a:avLst/>
            </a:prstGeom>
            <a:noFill/>
            <a:ln>
              <a:noFill/>
            </a:ln>
          </p:spPr>
        </p:pic>
      </p:grpSp>
      <p:grpSp>
        <p:nvGrpSpPr>
          <p:cNvPr id="97" name="Shape 97"/>
          <p:cNvGrpSpPr/>
          <p:nvPr/>
        </p:nvGrpSpPr>
        <p:grpSpPr>
          <a:xfrm>
            <a:off x="28837" y="3609239"/>
            <a:ext cx="9062724" cy="691175"/>
            <a:chOff x="28837" y="3609239"/>
            <a:chExt cx="9062724" cy="691175"/>
          </a:xfrm>
        </p:grpSpPr>
        <p:sp>
          <p:nvSpPr>
            <p:cNvPr id="98" name="Shape 98"/>
            <p:cNvSpPr/>
            <p:nvPr/>
          </p:nvSpPr>
          <p:spPr>
            <a:xfrm>
              <a:off x="171412" y="3609239"/>
              <a:ext cx="8912399" cy="401099"/>
            </a:xfrm>
            <a:prstGeom prst="rect">
              <a:avLst/>
            </a:prstGeom>
            <a:solidFill>
              <a:srgbClr val="FF7720"/>
            </a:solidFill>
            <a:ln>
              <a:noFill/>
            </a:ln>
          </p:spPr>
          <p:txBody>
            <a:bodyPr anchorCtr="0" anchor="ctr" bIns="91425" lIns="91425" rIns="91425" tIns="91425">
              <a:noAutofit/>
            </a:bodyPr>
            <a:lstStyle/>
            <a:p>
              <a:pPr lvl="0" rtl="0" algn="ctr">
                <a:spcBef>
                  <a:spcPts val="0"/>
                </a:spcBef>
                <a:buNone/>
              </a:pPr>
              <a:r>
                <a:rPr lang="sv">
                  <a:solidFill>
                    <a:srgbClr val="FFFFFF"/>
                  </a:solidFill>
                  <a:latin typeface="Calibri"/>
                  <a:ea typeface="Calibri"/>
                  <a:cs typeface="Calibri"/>
                  <a:sym typeface="Calibri"/>
                </a:rPr>
                <a:t>Växjö ⇆ Hässleholm</a:t>
              </a:r>
            </a:p>
          </p:txBody>
        </p:sp>
        <p:sp>
          <p:nvSpPr>
            <p:cNvPr id="99" name="Shape 99"/>
            <p:cNvSpPr/>
            <p:nvPr/>
          </p:nvSpPr>
          <p:spPr>
            <a:xfrm>
              <a:off x="179162" y="4024114"/>
              <a:ext cx="8912399" cy="276300"/>
            </a:xfrm>
            <a:prstGeom prst="rect">
              <a:avLst/>
            </a:prstGeom>
            <a:solidFill>
              <a:srgbClr val="FFFFFF">
                <a:alpha val="66540"/>
              </a:srgbClr>
            </a:solidFill>
            <a:ln>
              <a:noFill/>
            </a:ln>
          </p:spPr>
          <p:txBody>
            <a:bodyPr anchorCtr="0" anchor="ctr" bIns="91425" lIns="91425" rIns="91425" tIns="91425">
              <a:noAutofit/>
            </a:bodyPr>
            <a:lstStyle/>
            <a:p>
              <a:pPr lvl="0" rtl="0" algn="ctr">
                <a:spcBef>
                  <a:spcPts val="0"/>
                </a:spcBef>
                <a:buNone/>
              </a:pPr>
              <a:r>
                <a:rPr b="1" lang="sv" sz="1000">
                  <a:solidFill>
                    <a:srgbClr val="999999"/>
                  </a:solidFill>
                  <a:latin typeface="Calibri"/>
                  <a:ea typeface="Calibri"/>
                  <a:cs typeface="Calibri"/>
                  <a:sym typeface="Calibri"/>
                </a:rPr>
                <a:t>Växjö </a:t>
              </a:r>
              <a:r>
                <a:rPr lang="sv" sz="1000">
                  <a:solidFill>
                    <a:srgbClr val="999999"/>
                  </a:solidFill>
                  <a:latin typeface="Calibri"/>
                  <a:ea typeface="Calibri"/>
                  <a:cs typeface="Calibri"/>
                  <a:sym typeface="Calibri"/>
                </a:rPr>
                <a:t>→ Gemla → </a:t>
              </a:r>
              <a:r>
                <a:rPr b="1" lang="sv" sz="1000">
                  <a:solidFill>
                    <a:srgbClr val="999999"/>
                  </a:solidFill>
                  <a:latin typeface="Calibri"/>
                  <a:ea typeface="Calibri"/>
                  <a:cs typeface="Calibri"/>
                  <a:sym typeface="Calibri"/>
                </a:rPr>
                <a:t>Alvesta</a:t>
              </a:r>
              <a:r>
                <a:rPr lang="sv" sz="1000">
                  <a:solidFill>
                    <a:srgbClr val="999999"/>
                  </a:solidFill>
                  <a:latin typeface="Calibri"/>
                  <a:ea typeface="Calibri"/>
                  <a:cs typeface="Calibri"/>
                  <a:sym typeface="Calibri"/>
                </a:rPr>
                <a:t> → Vislanda → Diö → </a:t>
              </a:r>
              <a:r>
                <a:rPr b="1" lang="sv" sz="1000">
                  <a:solidFill>
                    <a:srgbClr val="999999"/>
                  </a:solidFill>
                  <a:latin typeface="Calibri"/>
                  <a:ea typeface="Calibri"/>
                  <a:cs typeface="Calibri"/>
                  <a:sym typeface="Calibri"/>
                </a:rPr>
                <a:t>Älmhult</a:t>
              </a:r>
              <a:r>
                <a:rPr lang="sv" sz="1000">
                  <a:solidFill>
                    <a:srgbClr val="999999"/>
                  </a:solidFill>
                  <a:latin typeface="Calibri"/>
                  <a:ea typeface="Calibri"/>
                  <a:cs typeface="Calibri"/>
                  <a:sym typeface="Calibri"/>
                </a:rPr>
                <a:t> → Killeberg → Osby → Hästveda → Ballingslöv → </a:t>
              </a:r>
              <a:r>
                <a:rPr b="1" lang="sv" sz="1000">
                  <a:solidFill>
                    <a:srgbClr val="999999"/>
                  </a:solidFill>
                  <a:latin typeface="Calibri"/>
                  <a:ea typeface="Calibri"/>
                  <a:cs typeface="Calibri"/>
                  <a:sym typeface="Calibri"/>
                </a:rPr>
                <a:t>Hässleholm</a:t>
              </a:r>
            </a:p>
          </p:txBody>
        </p:sp>
        <p:pic>
          <p:nvPicPr>
            <p:cNvPr id="100" name="Shape 100"/>
            <p:cNvPicPr preferRelativeResize="0"/>
            <p:nvPr/>
          </p:nvPicPr>
          <p:blipFill>
            <a:blip r:embed="rId5">
              <a:alphaModFix/>
            </a:blip>
            <a:stretch>
              <a:fillRect/>
            </a:stretch>
          </p:blipFill>
          <p:spPr>
            <a:xfrm flipH="1">
              <a:off x="28837" y="3710439"/>
              <a:ext cx="551399" cy="551399"/>
            </a:xfrm>
            <a:prstGeom prst="rect">
              <a:avLst/>
            </a:prstGeom>
            <a:noFill/>
            <a:ln>
              <a:noFill/>
            </a:ln>
          </p:spPr>
        </p:pic>
      </p:grpSp>
      <p:sp>
        <p:nvSpPr>
          <p:cNvPr id="101" name="Shape 101"/>
          <p:cNvSpPr/>
          <p:nvPr/>
        </p:nvSpPr>
        <p:spPr>
          <a:xfrm>
            <a:off x="138525" y="1365128"/>
            <a:ext cx="8912399" cy="667199"/>
          </a:xfrm>
          <a:prstGeom prst="rect">
            <a:avLst/>
          </a:prstGeom>
          <a:solidFill>
            <a:srgbClr val="EEEEEE">
              <a:alpha val="0"/>
            </a:srgbClr>
          </a:solidFill>
          <a:ln>
            <a:noFill/>
          </a:ln>
        </p:spPr>
        <p:txBody>
          <a:bodyPr anchorCtr="0" anchor="ctr" bIns="91425" lIns="91425" rIns="91425" tIns="91425">
            <a:noAutofit/>
          </a:bodyPr>
          <a:lstStyle/>
          <a:p>
            <a:pPr lvl="0" rtl="0">
              <a:spcBef>
                <a:spcPts val="0"/>
              </a:spcBef>
              <a:buNone/>
            </a:pPr>
            <a:r>
              <a:t/>
            </a:r>
            <a:endParaRPr/>
          </a:p>
        </p:txBody>
      </p:sp>
      <p:sp>
        <p:nvSpPr>
          <p:cNvPr id="102" name="Shape 102"/>
          <p:cNvSpPr/>
          <p:nvPr/>
        </p:nvSpPr>
        <p:spPr>
          <a:xfrm rot="5400000">
            <a:off x="7530525" y="-734474"/>
            <a:ext cx="666625" cy="2560324"/>
          </a:xfrm>
          <a:prstGeom prst="flowChartOffpageConnector">
            <a:avLst/>
          </a:prstGeom>
          <a:solidFill>
            <a:srgbClr val="FFFFFF"/>
          </a:solidFill>
          <a:ln>
            <a:noFill/>
          </a:ln>
        </p:spPr>
        <p:txBody>
          <a:bodyPr anchorCtr="0" anchor="ctr" bIns="91425" lIns="91425" rIns="91425" tIns="91425">
            <a:noAutofit/>
          </a:bodyPr>
          <a:lstStyle/>
          <a:p>
            <a:pPr lvl="0">
              <a:spcBef>
                <a:spcPts val="0"/>
              </a:spcBef>
              <a:buNone/>
            </a:pPr>
            <a:r>
              <a:t/>
            </a:r>
            <a:endParaRPr/>
          </a:p>
        </p:txBody>
      </p:sp>
      <p:pic>
        <p:nvPicPr>
          <p:cNvPr id="103" name="Shape 103"/>
          <p:cNvPicPr preferRelativeResize="0"/>
          <p:nvPr/>
        </p:nvPicPr>
        <p:blipFill>
          <a:blip r:embed="rId6">
            <a:alphaModFix/>
          </a:blip>
          <a:stretch>
            <a:fillRect/>
          </a:stretch>
        </p:blipFill>
        <p:spPr>
          <a:xfrm>
            <a:off x="7243748" y="369346"/>
            <a:ext cx="1807175" cy="413265"/>
          </a:xfrm>
          <a:prstGeom prst="rect">
            <a:avLst/>
          </a:prstGeom>
          <a:noFill/>
          <a:ln>
            <a:noFill/>
          </a:ln>
        </p:spPr>
      </p:pic>
      <p:sp>
        <p:nvSpPr>
          <p:cNvPr id="104" name="Shape 104"/>
          <p:cNvSpPr/>
          <p:nvPr/>
        </p:nvSpPr>
        <p:spPr>
          <a:xfrm>
            <a:off x="8550475" y="4504675"/>
            <a:ext cx="486300" cy="486300"/>
          </a:xfrm>
          <a:prstGeom prst="rect">
            <a:avLst/>
          </a:prstGeom>
          <a:solidFill>
            <a:srgbClr val="4CAF50"/>
          </a:solidFill>
          <a:ln>
            <a:noFill/>
          </a:ln>
        </p:spPr>
        <p:txBody>
          <a:bodyPr anchorCtr="0" anchor="ctr" bIns="91425" lIns="91425" rIns="91425" tIns="91425">
            <a:noAutofit/>
          </a:bodyPr>
          <a:lstStyle/>
          <a:p>
            <a:pPr lvl="0" rtl="0" algn="ctr">
              <a:spcBef>
                <a:spcPts val="0"/>
              </a:spcBef>
              <a:buNone/>
            </a:pPr>
            <a:r>
              <a:rPr b="1" lang="sv" sz="2400">
                <a:solidFill>
                  <a:srgbClr val="FFFFFF"/>
                </a:solidFill>
                <a:latin typeface="Verdana"/>
                <a:ea typeface="Verdana"/>
                <a:cs typeface="Verdana"/>
                <a:sym typeface="Verdana"/>
              </a:rPr>
              <a:t>i</a:t>
            </a: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 name="Shape 108"/>
        <p:cNvGrpSpPr/>
        <p:nvPr/>
      </p:nvGrpSpPr>
      <p:grpSpPr>
        <a:xfrm>
          <a:off x="0" y="0"/>
          <a:ext cx="0" cy="0"/>
          <a:chOff x="0" y="0"/>
          <a:chExt cx="0" cy="0"/>
        </a:xfrm>
      </p:grpSpPr>
      <p:pic>
        <p:nvPicPr>
          <p:cNvPr id="109" name="Shape 109"/>
          <p:cNvPicPr preferRelativeResize="0"/>
          <p:nvPr/>
        </p:nvPicPr>
        <p:blipFill>
          <a:blip r:embed="rId3">
            <a:alphaModFix amt="36000"/>
          </a:blip>
          <a:stretch>
            <a:fillRect/>
          </a:stretch>
        </p:blipFill>
        <p:spPr>
          <a:xfrm>
            <a:off x="0" y="0"/>
            <a:ext cx="9143998" cy="5143497"/>
          </a:xfrm>
          <a:prstGeom prst="rect">
            <a:avLst/>
          </a:prstGeom>
          <a:noFill/>
          <a:ln>
            <a:noFill/>
          </a:ln>
        </p:spPr>
      </p:pic>
      <p:sp>
        <p:nvSpPr>
          <p:cNvPr id="110" name="Shape 110"/>
          <p:cNvSpPr/>
          <p:nvPr/>
        </p:nvSpPr>
        <p:spPr>
          <a:xfrm>
            <a:off x="8550475" y="4504675"/>
            <a:ext cx="486300" cy="486300"/>
          </a:xfrm>
          <a:prstGeom prst="rect">
            <a:avLst/>
          </a:prstGeom>
          <a:solidFill>
            <a:srgbClr val="4CAF50"/>
          </a:solidFill>
          <a:ln>
            <a:noFill/>
          </a:ln>
        </p:spPr>
        <p:txBody>
          <a:bodyPr anchorCtr="0" anchor="ctr" bIns="91425" lIns="91425" rIns="91425" tIns="91425">
            <a:noAutofit/>
          </a:bodyPr>
          <a:lstStyle/>
          <a:p>
            <a:pPr lvl="0" rtl="0" algn="ctr">
              <a:spcBef>
                <a:spcPts val="0"/>
              </a:spcBef>
              <a:buNone/>
            </a:pPr>
            <a:r>
              <a:rPr b="1" lang="sv" sz="2400">
                <a:solidFill>
                  <a:srgbClr val="FFFFFF"/>
                </a:solidFill>
                <a:latin typeface="Verdana"/>
                <a:ea typeface="Verdana"/>
                <a:cs typeface="Verdana"/>
                <a:sym typeface="Verdana"/>
              </a:rPr>
              <a:t>i</a:t>
            </a:r>
          </a:p>
        </p:txBody>
      </p:sp>
      <p:sp>
        <p:nvSpPr>
          <p:cNvPr id="111" name="Shape 111"/>
          <p:cNvSpPr/>
          <p:nvPr/>
        </p:nvSpPr>
        <p:spPr>
          <a:xfrm>
            <a:off x="-11800" y="212375"/>
            <a:ext cx="9144000" cy="667199"/>
          </a:xfrm>
          <a:prstGeom prst="rect">
            <a:avLst/>
          </a:prstGeom>
          <a:solidFill>
            <a:srgbClr val="4CAF50"/>
          </a:solidFill>
          <a:ln>
            <a:noFill/>
          </a:ln>
        </p:spPr>
        <p:txBody>
          <a:bodyPr anchorCtr="0" anchor="ctr" bIns="91425" lIns="91425" rIns="91425" tIns="91425">
            <a:noAutofit/>
          </a:bodyPr>
          <a:lstStyle/>
          <a:p>
            <a:pPr lvl="0">
              <a:spcBef>
                <a:spcPts val="0"/>
              </a:spcBef>
              <a:buNone/>
            </a:pPr>
            <a:r>
              <a:t/>
            </a:r>
            <a:endParaRPr/>
          </a:p>
        </p:txBody>
      </p:sp>
      <p:sp>
        <p:nvSpPr>
          <p:cNvPr id="112" name="Shape 112"/>
          <p:cNvSpPr/>
          <p:nvPr/>
        </p:nvSpPr>
        <p:spPr>
          <a:xfrm rot="5400000">
            <a:off x="7530525" y="-734474"/>
            <a:ext cx="666625" cy="2560324"/>
          </a:xfrm>
          <a:prstGeom prst="flowChartOffpageConnector">
            <a:avLst/>
          </a:prstGeom>
          <a:solidFill>
            <a:srgbClr val="FFFFFF"/>
          </a:solidFill>
          <a:ln>
            <a:noFill/>
          </a:ln>
        </p:spPr>
        <p:txBody>
          <a:bodyPr anchorCtr="0" anchor="ctr" bIns="91425" lIns="91425" rIns="91425" tIns="91425">
            <a:noAutofit/>
          </a:bodyPr>
          <a:lstStyle/>
          <a:p>
            <a:pPr lvl="0">
              <a:spcBef>
                <a:spcPts val="0"/>
              </a:spcBef>
              <a:buNone/>
            </a:pPr>
            <a:r>
              <a:t/>
            </a:r>
            <a:endParaRPr/>
          </a:p>
        </p:txBody>
      </p:sp>
      <p:pic>
        <p:nvPicPr>
          <p:cNvPr id="113" name="Shape 113"/>
          <p:cNvPicPr preferRelativeResize="0"/>
          <p:nvPr/>
        </p:nvPicPr>
        <p:blipFill>
          <a:blip r:embed="rId4">
            <a:alphaModFix/>
          </a:blip>
          <a:stretch>
            <a:fillRect/>
          </a:stretch>
        </p:blipFill>
        <p:spPr>
          <a:xfrm>
            <a:off x="7243748" y="369346"/>
            <a:ext cx="1807175" cy="413265"/>
          </a:xfrm>
          <a:prstGeom prst="rect">
            <a:avLst/>
          </a:prstGeom>
          <a:noFill/>
          <a:ln>
            <a:noFill/>
          </a:ln>
        </p:spPr>
      </p:pic>
      <p:sp>
        <p:nvSpPr>
          <p:cNvPr id="114" name="Shape 114"/>
          <p:cNvSpPr txBox="1"/>
          <p:nvPr/>
        </p:nvSpPr>
        <p:spPr>
          <a:xfrm>
            <a:off x="148400" y="300377"/>
            <a:ext cx="6432899" cy="401099"/>
          </a:xfrm>
          <a:prstGeom prst="rect">
            <a:avLst/>
          </a:prstGeom>
          <a:noFill/>
          <a:ln>
            <a:noFill/>
          </a:ln>
        </p:spPr>
        <p:txBody>
          <a:bodyPr anchorCtr="0" anchor="t" bIns="91425" lIns="91425" rIns="91425" tIns="91425">
            <a:noAutofit/>
          </a:bodyPr>
          <a:lstStyle/>
          <a:p>
            <a:pPr lvl="0" rtl="0">
              <a:spcBef>
                <a:spcPts val="0"/>
              </a:spcBef>
              <a:buNone/>
            </a:pPr>
            <a:r>
              <a:rPr lang="sv" sz="1800">
                <a:solidFill>
                  <a:srgbClr val="FFFFFF"/>
                </a:solidFill>
                <a:latin typeface="Calibri"/>
                <a:ea typeface="Calibri"/>
                <a:cs typeface="Calibri"/>
                <a:sym typeface="Calibri"/>
              </a:rPr>
              <a:t>Växjö - Alvesta - Nässjö</a:t>
            </a:r>
          </a:p>
          <a:p>
            <a:pPr lvl="0" rtl="0">
              <a:spcBef>
                <a:spcPts val="0"/>
              </a:spcBef>
              <a:buNone/>
            </a:pPr>
            <a:r>
              <a:t/>
            </a:r>
            <a:endParaRPr>
              <a:solidFill>
                <a:srgbClr val="FFFFFF"/>
              </a:solidFill>
            </a:endParaRPr>
          </a:p>
        </p:txBody>
      </p:sp>
      <p:sp>
        <p:nvSpPr>
          <p:cNvPr id="115" name="Shape 115"/>
          <p:cNvSpPr/>
          <p:nvPr/>
        </p:nvSpPr>
        <p:spPr>
          <a:xfrm>
            <a:off x="3398400" y="2428637"/>
            <a:ext cx="2347200" cy="743399"/>
          </a:xfrm>
          <a:prstGeom prst="rect">
            <a:avLst/>
          </a:prstGeom>
          <a:solidFill>
            <a:srgbClr val="FF7720"/>
          </a:solidFill>
          <a:ln>
            <a:noFill/>
          </a:ln>
        </p:spPr>
        <p:txBody>
          <a:bodyPr anchorCtr="0" anchor="ctr" bIns="91425" lIns="91425" rIns="91425" tIns="91425">
            <a:noAutofit/>
          </a:bodyPr>
          <a:lstStyle/>
          <a:p>
            <a:pPr lvl="0" rtl="0" algn="ctr">
              <a:spcBef>
                <a:spcPts val="0"/>
              </a:spcBef>
              <a:buNone/>
            </a:pPr>
            <a:r>
              <a:rPr lang="sv">
                <a:solidFill>
                  <a:srgbClr val="FFFFFF"/>
                </a:solidFill>
                <a:latin typeface="Calibri"/>
                <a:ea typeface="Calibri"/>
                <a:cs typeface="Calibri"/>
                <a:sym typeface="Calibri"/>
              </a:rPr>
              <a:t>Lammhult</a:t>
            </a:r>
          </a:p>
        </p:txBody>
      </p:sp>
      <p:sp>
        <p:nvSpPr>
          <p:cNvPr id="116" name="Shape 116"/>
          <p:cNvSpPr/>
          <p:nvPr/>
        </p:nvSpPr>
        <p:spPr>
          <a:xfrm>
            <a:off x="3386600" y="1282400"/>
            <a:ext cx="2347200" cy="743399"/>
          </a:xfrm>
          <a:prstGeom prst="rect">
            <a:avLst/>
          </a:prstGeom>
          <a:solidFill>
            <a:srgbClr val="FF7720"/>
          </a:solidFill>
          <a:ln>
            <a:noFill/>
          </a:ln>
        </p:spPr>
        <p:txBody>
          <a:bodyPr anchorCtr="0" anchor="ctr" bIns="91425" lIns="91425" rIns="91425" tIns="91425">
            <a:noAutofit/>
          </a:bodyPr>
          <a:lstStyle/>
          <a:p>
            <a:pPr lvl="0" rtl="0" algn="ctr">
              <a:spcBef>
                <a:spcPts val="0"/>
              </a:spcBef>
              <a:buNone/>
            </a:pPr>
            <a:r>
              <a:rPr lang="sv">
                <a:solidFill>
                  <a:srgbClr val="FFFFFF"/>
                </a:solidFill>
                <a:latin typeface="Calibri"/>
                <a:ea typeface="Calibri"/>
                <a:cs typeface="Calibri"/>
                <a:sym typeface="Calibri"/>
              </a:rPr>
              <a:t>Gemla</a:t>
            </a:r>
          </a:p>
        </p:txBody>
      </p:sp>
      <p:sp>
        <p:nvSpPr>
          <p:cNvPr id="117" name="Shape 117"/>
          <p:cNvSpPr/>
          <p:nvPr/>
        </p:nvSpPr>
        <p:spPr>
          <a:xfrm>
            <a:off x="3386600" y="3574887"/>
            <a:ext cx="2347200" cy="743399"/>
          </a:xfrm>
          <a:prstGeom prst="rect">
            <a:avLst/>
          </a:prstGeom>
          <a:solidFill>
            <a:srgbClr val="FF7720"/>
          </a:solidFill>
          <a:ln>
            <a:noFill/>
          </a:ln>
        </p:spPr>
        <p:txBody>
          <a:bodyPr anchorCtr="0" anchor="ctr" bIns="91425" lIns="91425" rIns="91425" tIns="91425">
            <a:noAutofit/>
          </a:bodyPr>
          <a:lstStyle/>
          <a:p>
            <a:pPr lvl="0" rtl="0" algn="ctr">
              <a:spcBef>
                <a:spcPts val="0"/>
              </a:spcBef>
              <a:buNone/>
            </a:pPr>
            <a:r>
              <a:rPr lang="sv">
                <a:solidFill>
                  <a:srgbClr val="FFFFFF"/>
                </a:solidFill>
                <a:latin typeface="Calibri"/>
                <a:ea typeface="Calibri"/>
                <a:cs typeface="Calibri"/>
                <a:sym typeface="Calibri"/>
              </a:rPr>
              <a:t>Bodafors</a:t>
            </a:r>
          </a:p>
        </p:txBody>
      </p:sp>
      <p:sp>
        <p:nvSpPr>
          <p:cNvPr id="118" name="Shape 118"/>
          <p:cNvSpPr/>
          <p:nvPr/>
        </p:nvSpPr>
        <p:spPr>
          <a:xfrm>
            <a:off x="558950" y="1282387"/>
            <a:ext cx="2347200" cy="743399"/>
          </a:xfrm>
          <a:prstGeom prst="rect">
            <a:avLst/>
          </a:prstGeom>
          <a:solidFill>
            <a:srgbClr val="FF7720"/>
          </a:solidFill>
          <a:ln>
            <a:noFill/>
          </a:ln>
        </p:spPr>
        <p:txBody>
          <a:bodyPr anchorCtr="0" anchor="ctr" bIns="91425" lIns="91425" rIns="91425" tIns="91425">
            <a:noAutofit/>
          </a:bodyPr>
          <a:lstStyle/>
          <a:p>
            <a:pPr lvl="0" rtl="0" algn="ctr">
              <a:spcBef>
                <a:spcPts val="0"/>
              </a:spcBef>
              <a:buNone/>
            </a:pPr>
            <a:r>
              <a:rPr lang="sv">
                <a:solidFill>
                  <a:srgbClr val="FFFFFF"/>
                </a:solidFill>
                <a:latin typeface="Calibri"/>
                <a:ea typeface="Calibri"/>
                <a:cs typeface="Calibri"/>
                <a:sym typeface="Calibri"/>
              </a:rPr>
              <a:t>Växjö</a:t>
            </a:r>
          </a:p>
        </p:txBody>
      </p:sp>
      <p:sp>
        <p:nvSpPr>
          <p:cNvPr id="119" name="Shape 119"/>
          <p:cNvSpPr/>
          <p:nvPr/>
        </p:nvSpPr>
        <p:spPr>
          <a:xfrm>
            <a:off x="558950" y="2428612"/>
            <a:ext cx="2347200" cy="743399"/>
          </a:xfrm>
          <a:prstGeom prst="rect">
            <a:avLst/>
          </a:prstGeom>
          <a:solidFill>
            <a:srgbClr val="FF7720"/>
          </a:solidFill>
          <a:ln>
            <a:noFill/>
          </a:ln>
        </p:spPr>
        <p:txBody>
          <a:bodyPr anchorCtr="0" anchor="ctr" bIns="91425" lIns="91425" rIns="91425" tIns="91425">
            <a:noAutofit/>
          </a:bodyPr>
          <a:lstStyle/>
          <a:p>
            <a:pPr lvl="0" rtl="0" algn="ctr">
              <a:spcBef>
                <a:spcPts val="0"/>
              </a:spcBef>
              <a:buNone/>
            </a:pPr>
            <a:r>
              <a:rPr lang="sv">
                <a:solidFill>
                  <a:srgbClr val="FFFFFF"/>
                </a:solidFill>
                <a:latin typeface="Calibri"/>
                <a:ea typeface="Calibri"/>
                <a:cs typeface="Calibri"/>
                <a:sym typeface="Calibri"/>
              </a:rPr>
              <a:t>Moheda</a:t>
            </a:r>
          </a:p>
        </p:txBody>
      </p:sp>
      <p:sp>
        <p:nvSpPr>
          <p:cNvPr id="120" name="Shape 120"/>
          <p:cNvSpPr/>
          <p:nvPr/>
        </p:nvSpPr>
        <p:spPr>
          <a:xfrm>
            <a:off x="558950" y="3574837"/>
            <a:ext cx="2347200" cy="743399"/>
          </a:xfrm>
          <a:prstGeom prst="rect">
            <a:avLst/>
          </a:prstGeom>
          <a:solidFill>
            <a:srgbClr val="FF7720"/>
          </a:solidFill>
          <a:ln>
            <a:noFill/>
          </a:ln>
        </p:spPr>
        <p:txBody>
          <a:bodyPr anchorCtr="0" anchor="ctr" bIns="91425" lIns="91425" rIns="91425" tIns="91425">
            <a:noAutofit/>
          </a:bodyPr>
          <a:lstStyle/>
          <a:p>
            <a:pPr lvl="0" rtl="0" algn="ctr">
              <a:spcBef>
                <a:spcPts val="0"/>
              </a:spcBef>
              <a:buNone/>
            </a:pPr>
            <a:r>
              <a:rPr lang="sv">
                <a:solidFill>
                  <a:srgbClr val="FFFFFF"/>
                </a:solidFill>
                <a:latin typeface="Calibri"/>
                <a:ea typeface="Calibri"/>
                <a:cs typeface="Calibri"/>
                <a:sym typeface="Calibri"/>
              </a:rPr>
              <a:t>Sävsjö</a:t>
            </a:r>
          </a:p>
        </p:txBody>
      </p:sp>
      <p:sp>
        <p:nvSpPr>
          <p:cNvPr id="121" name="Shape 121"/>
          <p:cNvSpPr/>
          <p:nvPr/>
        </p:nvSpPr>
        <p:spPr>
          <a:xfrm>
            <a:off x="6214250" y="1282387"/>
            <a:ext cx="2347200" cy="743399"/>
          </a:xfrm>
          <a:prstGeom prst="rect">
            <a:avLst/>
          </a:prstGeom>
          <a:solidFill>
            <a:srgbClr val="FF7720"/>
          </a:solidFill>
          <a:ln>
            <a:noFill/>
          </a:ln>
        </p:spPr>
        <p:txBody>
          <a:bodyPr anchorCtr="0" anchor="ctr" bIns="91425" lIns="91425" rIns="91425" tIns="91425">
            <a:noAutofit/>
          </a:bodyPr>
          <a:lstStyle/>
          <a:p>
            <a:pPr lvl="0" rtl="0" algn="ctr">
              <a:spcBef>
                <a:spcPts val="0"/>
              </a:spcBef>
              <a:buNone/>
            </a:pPr>
            <a:r>
              <a:rPr lang="sv">
                <a:solidFill>
                  <a:srgbClr val="FFFFFF"/>
                </a:solidFill>
                <a:latin typeface="Calibri"/>
                <a:ea typeface="Calibri"/>
                <a:cs typeface="Calibri"/>
                <a:sym typeface="Calibri"/>
              </a:rPr>
              <a:t>Alvesta</a:t>
            </a:r>
          </a:p>
        </p:txBody>
      </p:sp>
      <p:sp>
        <p:nvSpPr>
          <p:cNvPr id="122" name="Shape 122"/>
          <p:cNvSpPr/>
          <p:nvPr/>
        </p:nvSpPr>
        <p:spPr>
          <a:xfrm>
            <a:off x="6237850" y="2428637"/>
            <a:ext cx="2347200" cy="743399"/>
          </a:xfrm>
          <a:prstGeom prst="rect">
            <a:avLst/>
          </a:prstGeom>
          <a:solidFill>
            <a:srgbClr val="FF7720"/>
          </a:solidFill>
          <a:ln>
            <a:noFill/>
          </a:ln>
        </p:spPr>
        <p:txBody>
          <a:bodyPr anchorCtr="0" anchor="ctr" bIns="91425" lIns="91425" rIns="91425" tIns="91425">
            <a:noAutofit/>
          </a:bodyPr>
          <a:lstStyle/>
          <a:p>
            <a:pPr lvl="0" rtl="0" algn="ctr">
              <a:spcBef>
                <a:spcPts val="0"/>
              </a:spcBef>
              <a:buNone/>
            </a:pPr>
            <a:r>
              <a:rPr lang="sv">
                <a:solidFill>
                  <a:srgbClr val="FFFFFF"/>
                </a:solidFill>
                <a:latin typeface="Calibri"/>
                <a:ea typeface="Calibri"/>
                <a:cs typeface="Calibri"/>
                <a:sym typeface="Calibri"/>
              </a:rPr>
              <a:t>Stockaryd</a:t>
            </a:r>
          </a:p>
        </p:txBody>
      </p:sp>
      <p:sp>
        <p:nvSpPr>
          <p:cNvPr id="123" name="Shape 123"/>
          <p:cNvSpPr/>
          <p:nvPr/>
        </p:nvSpPr>
        <p:spPr>
          <a:xfrm>
            <a:off x="6237850" y="3574887"/>
            <a:ext cx="2347200" cy="743399"/>
          </a:xfrm>
          <a:prstGeom prst="rect">
            <a:avLst/>
          </a:prstGeom>
          <a:solidFill>
            <a:srgbClr val="FF7720"/>
          </a:solidFill>
          <a:ln>
            <a:noFill/>
          </a:ln>
        </p:spPr>
        <p:txBody>
          <a:bodyPr anchorCtr="0" anchor="ctr" bIns="91425" lIns="91425" rIns="91425" tIns="91425">
            <a:noAutofit/>
          </a:bodyPr>
          <a:lstStyle/>
          <a:p>
            <a:pPr lvl="0" rtl="0" algn="ctr">
              <a:spcBef>
                <a:spcPts val="0"/>
              </a:spcBef>
              <a:buNone/>
            </a:pPr>
            <a:r>
              <a:rPr lang="sv">
                <a:solidFill>
                  <a:srgbClr val="FFFFFF"/>
                </a:solidFill>
                <a:latin typeface="Calibri"/>
                <a:ea typeface="Calibri"/>
                <a:cs typeface="Calibri"/>
                <a:sym typeface="Calibri"/>
              </a:rPr>
              <a:t>Nässjö</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7" name="Shape 127"/>
        <p:cNvGrpSpPr/>
        <p:nvPr/>
      </p:nvGrpSpPr>
      <p:grpSpPr>
        <a:xfrm>
          <a:off x="0" y="0"/>
          <a:ext cx="0" cy="0"/>
          <a:chOff x="0" y="0"/>
          <a:chExt cx="0" cy="0"/>
        </a:xfrm>
      </p:grpSpPr>
      <p:pic>
        <p:nvPicPr>
          <p:cNvPr id="128" name="Shape 128"/>
          <p:cNvPicPr preferRelativeResize="0"/>
          <p:nvPr/>
        </p:nvPicPr>
        <p:blipFill>
          <a:blip r:embed="rId3">
            <a:alphaModFix amt="36000"/>
          </a:blip>
          <a:stretch>
            <a:fillRect/>
          </a:stretch>
        </p:blipFill>
        <p:spPr>
          <a:xfrm>
            <a:off x="0" y="0"/>
            <a:ext cx="9143998" cy="5143497"/>
          </a:xfrm>
          <a:prstGeom prst="rect">
            <a:avLst/>
          </a:prstGeom>
          <a:noFill/>
          <a:ln>
            <a:noFill/>
          </a:ln>
        </p:spPr>
      </p:pic>
      <p:sp>
        <p:nvSpPr>
          <p:cNvPr id="129" name="Shape 129"/>
          <p:cNvSpPr/>
          <p:nvPr/>
        </p:nvSpPr>
        <p:spPr>
          <a:xfrm>
            <a:off x="8550475" y="4504675"/>
            <a:ext cx="486300" cy="486300"/>
          </a:xfrm>
          <a:prstGeom prst="rect">
            <a:avLst/>
          </a:prstGeom>
          <a:solidFill>
            <a:srgbClr val="4CAF50"/>
          </a:solidFill>
          <a:ln>
            <a:noFill/>
          </a:ln>
        </p:spPr>
        <p:txBody>
          <a:bodyPr anchorCtr="0" anchor="ctr" bIns="91425" lIns="91425" rIns="91425" tIns="91425">
            <a:noAutofit/>
          </a:bodyPr>
          <a:lstStyle/>
          <a:p>
            <a:pPr lvl="0" rtl="0" algn="ctr">
              <a:spcBef>
                <a:spcPts val="0"/>
              </a:spcBef>
              <a:buNone/>
            </a:pPr>
            <a:r>
              <a:rPr b="1" lang="sv" sz="2400">
                <a:solidFill>
                  <a:srgbClr val="FFFFFF"/>
                </a:solidFill>
                <a:latin typeface="Verdana"/>
                <a:ea typeface="Verdana"/>
                <a:cs typeface="Verdana"/>
                <a:sym typeface="Verdana"/>
              </a:rPr>
              <a:t>i</a:t>
            </a:r>
          </a:p>
        </p:txBody>
      </p:sp>
      <p:sp>
        <p:nvSpPr>
          <p:cNvPr id="130" name="Shape 130"/>
          <p:cNvSpPr/>
          <p:nvPr/>
        </p:nvSpPr>
        <p:spPr>
          <a:xfrm>
            <a:off x="-11800" y="212375"/>
            <a:ext cx="9144000" cy="667199"/>
          </a:xfrm>
          <a:prstGeom prst="rect">
            <a:avLst/>
          </a:prstGeom>
          <a:solidFill>
            <a:srgbClr val="4CAF50"/>
          </a:solidFill>
          <a:ln>
            <a:noFill/>
          </a:ln>
        </p:spPr>
        <p:txBody>
          <a:bodyPr anchorCtr="0" anchor="ctr" bIns="91425" lIns="91425" rIns="91425" tIns="91425">
            <a:noAutofit/>
          </a:bodyPr>
          <a:lstStyle/>
          <a:p>
            <a:pPr lvl="0">
              <a:spcBef>
                <a:spcPts val="0"/>
              </a:spcBef>
              <a:buNone/>
            </a:pPr>
            <a:r>
              <a:t/>
            </a:r>
            <a:endParaRPr/>
          </a:p>
        </p:txBody>
      </p:sp>
      <p:sp>
        <p:nvSpPr>
          <p:cNvPr id="131" name="Shape 131"/>
          <p:cNvSpPr/>
          <p:nvPr/>
        </p:nvSpPr>
        <p:spPr>
          <a:xfrm rot="5400000">
            <a:off x="7530525" y="-734474"/>
            <a:ext cx="666625" cy="2560324"/>
          </a:xfrm>
          <a:prstGeom prst="flowChartOffpageConnector">
            <a:avLst/>
          </a:prstGeom>
          <a:solidFill>
            <a:srgbClr val="FFFFFF"/>
          </a:solidFill>
          <a:ln>
            <a:noFill/>
          </a:ln>
        </p:spPr>
        <p:txBody>
          <a:bodyPr anchorCtr="0" anchor="ctr" bIns="91425" lIns="91425" rIns="91425" tIns="91425">
            <a:noAutofit/>
          </a:bodyPr>
          <a:lstStyle/>
          <a:p>
            <a:pPr lvl="0">
              <a:spcBef>
                <a:spcPts val="0"/>
              </a:spcBef>
              <a:buNone/>
            </a:pPr>
            <a:r>
              <a:t/>
            </a:r>
            <a:endParaRPr/>
          </a:p>
        </p:txBody>
      </p:sp>
      <p:pic>
        <p:nvPicPr>
          <p:cNvPr id="132" name="Shape 132"/>
          <p:cNvPicPr preferRelativeResize="0"/>
          <p:nvPr/>
        </p:nvPicPr>
        <p:blipFill>
          <a:blip r:embed="rId4">
            <a:alphaModFix/>
          </a:blip>
          <a:stretch>
            <a:fillRect/>
          </a:stretch>
        </p:blipFill>
        <p:spPr>
          <a:xfrm>
            <a:off x="7243748" y="369346"/>
            <a:ext cx="1807175" cy="413265"/>
          </a:xfrm>
          <a:prstGeom prst="rect">
            <a:avLst/>
          </a:prstGeom>
          <a:noFill/>
          <a:ln>
            <a:noFill/>
          </a:ln>
        </p:spPr>
      </p:pic>
      <p:sp>
        <p:nvSpPr>
          <p:cNvPr id="133" name="Shape 133"/>
          <p:cNvSpPr txBox="1"/>
          <p:nvPr/>
        </p:nvSpPr>
        <p:spPr>
          <a:xfrm>
            <a:off x="148400" y="300377"/>
            <a:ext cx="6432899" cy="401099"/>
          </a:xfrm>
          <a:prstGeom prst="rect">
            <a:avLst/>
          </a:prstGeom>
          <a:noFill/>
          <a:ln>
            <a:noFill/>
          </a:ln>
        </p:spPr>
        <p:txBody>
          <a:bodyPr anchorCtr="0" anchor="t" bIns="91425" lIns="91425" rIns="91425" tIns="91425">
            <a:noAutofit/>
          </a:bodyPr>
          <a:lstStyle/>
          <a:p>
            <a:pPr lvl="0" rtl="0">
              <a:spcBef>
                <a:spcPts val="0"/>
              </a:spcBef>
              <a:buNone/>
            </a:pPr>
            <a:r>
              <a:rPr lang="sv" sz="1800">
                <a:solidFill>
                  <a:srgbClr val="FFFFFF"/>
                </a:solidFill>
                <a:latin typeface="Calibri"/>
                <a:ea typeface="Calibri"/>
                <a:cs typeface="Calibri"/>
                <a:sym typeface="Calibri"/>
              </a:rPr>
              <a:t>Växjö - Alvesta - Nässjö</a:t>
            </a:r>
          </a:p>
          <a:p>
            <a:pPr lvl="0" rtl="0">
              <a:spcBef>
                <a:spcPts val="0"/>
              </a:spcBef>
              <a:buNone/>
            </a:pPr>
            <a:r>
              <a:t/>
            </a:r>
            <a:endParaRPr>
              <a:solidFill>
                <a:srgbClr val="FFFFFF"/>
              </a:solidFill>
            </a:endParaRPr>
          </a:p>
        </p:txBody>
      </p:sp>
      <p:sp>
        <p:nvSpPr>
          <p:cNvPr id="134" name="Shape 134"/>
          <p:cNvSpPr/>
          <p:nvPr/>
        </p:nvSpPr>
        <p:spPr>
          <a:xfrm>
            <a:off x="3398400" y="2428637"/>
            <a:ext cx="2347200" cy="743399"/>
          </a:xfrm>
          <a:prstGeom prst="rect">
            <a:avLst/>
          </a:prstGeom>
          <a:solidFill>
            <a:srgbClr val="FF7720"/>
          </a:solidFill>
          <a:ln>
            <a:noFill/>
          </a:ln>
        </p:spPr>
        <p:txBody>
          <a:bodyPr anchorCtr="0" anchor="ctr" bIns="91425" lIns="91425" rIns="91425" tIns="91425">
            <a:noAutofit/>
          </a:bodyPr>
          <a:lstStyle/>
          <a:p>
            <a:pPr lvl="0" rtl="0" algn="ctr">
              <a:spcBef>
                <a:spcPts val="0"/>
              </a:spcBef>
              <a:buNone/>
            </a:pPr>
            <a:r>
              <a:rPr lang="sv">
                <a:solidFill>
                  <a:srgbClr val="FFFFFF"/>
                </a:solidFill>
                <a:latin typeface="Calibri"/>
                <a:ea typeface="Calibri"/>
                <a:cs typeface="Calibri"/>
                <a:sym typeface="Calibri"/>
              </a:rPr>
              <a:t>Bor</a:t>
            </a:r>
          </a:p>
        </p:txBody>
      </p:sp>
      <p:sp>
        <p:nvSpPr>
          <p:cNvPr id="135" name="Shape 135"/>
          <p:cNvSpPr/>
          <p:nvPr/>
        </p:nvSpPr>
        <p:spPr>
          <a:xfrm>
            <a:off x="3386600" y="1282400"/>
            <a:ext cx="2347200" cy="743399"/>
          </a:xfrm>
          <a:prstGeom prst="rect">
            <a:avLst/>
          </a:prstGeom>
          <a:solidFill>
            <a:srgbClr val="FF7720"/>
          </a:solidFill>
          <a:ln>
            <a:noFill/>
          </a:ln>
        </p:spPr>
        <p:txBody>
          <a:bodyPr anchorCtr="0" anchor="ctr" bIns="91425" lIns="91425" rIns="91425" tIns="91425">
            <a:noAutofit/>
          </a:bodyPr>
          <a:lstStyle/>
          <a:p>
            <a:pPr lvl="0" rtl="0" algn="ctr">
              <a:spcBef>
                <a:spcPts val="0"/>
              </a:spcBef>
              <a:buNone/>
            </a:pPr>
            <a:r>
              <a:rPr lang="sv">
                <a:solidFill>
                  <a:srgbClr val="FFFFFF"/>
                </a:solidFill>
                <a:latin typeface="Calibri"/>
                <a:ea typeface="Calibri"/>
                <a:cs typeface="Calibri"/>
                <a:sym typeface="Calibri"/>
              </a:rPr>
              <a:t>Gemla</a:t>
            </a:r>
          </a:p>
        </p:txBody>
      </p:sp>
      <p:sp>
        <p:nvSpPr>
          <p:cNvPr id="136" name="Shape 136"/>
          <p:cNvSpPr/>
          <p:nvPr/>
        </p:nvSpPr>
        <p:spPr>
          <a:xfrm>
            <a:off x="3386600" y="3574887"/>
            <a:ext cx="2347200" cy="743399"/>
          </a:xfrm>
          <a:prstGeom prst="rect">
            <a:avLst/>
          </a:prstGeom>
          <a:solidFill>
            <a:srgbClr val="FF7720"/>
          </a:solidFill>
          <a:ln>
            <a:noFill/>
          </a:ln>
        </p:spPr>
        <p:txBody>
          <a:bodyPr anchorCtr="0" anchor="ctr" bIns="91425" lIns="91425" rIns="91425" tIns="91425">
            <a:noAutofit/>
          </a:bodyPr>
          <a:lstStyle/>
          <a:p>
            <a:pPr lvl="0" rtl="0" algn="ctr">
              <a:spcBef>
                <a:spcPts val="0"/>
              </a:spcBef>
              <a:buNone/>
            </a:pPr>
            <a:r>
              <a:rPr lang="sv">
                <a:solidFill>
                  <a:srgbClr val="FFFFFF"/>
                </a:solidFill>
                <a:latin typeface="Calibri"/>
                <a:ea typeface="Calibri"/>
                <a:cs typeface="Calibri"/>
                <a:sym typeface="Calibri"/>
              </a:rPr>
              <a:t>Klevshult</a:t>
            </a:r>
          </a:p>
        </p:txBody>
      </p:sp>
      <p:sp>
        <p:nvSpPr>
          <p:cNvPr id="137" name="Shape 137"/>
          <p:cNvSpPr/>
          <p:nvPr/>
        </p:nvSpPr>
        <p:spPr>
          <a:xfrm>
            <a:off x="558950" y="1282387"/>
            <a:ext cx="2347200" cy="743399"/>
          </a:xfrm>
          <a:prstGeom prst="rect">
            <a:avLst/>
          </a:prstGeom>
          <a:solidFill>
            <a:srgbClr val="FF7720"/>
          </a:solidFill>
          <a:ln>
            <a:noFill/>
          </a:ln>
        </p:spPr>
        <p:txBody>
          <a:bodyPr anchorCtr="0" anchor="ctr" bIns="91425" lIns="91425" rIns="91425" tIns="91425">
            <a:noAutofit/>
          </a:bodyPr>
          <a:lstStyle/>
          <a:p>
            <a:pPr lvl="0" rtl="0" algn="ctr">
              <a:spcBef>
                <a:spcPts val="0"/>
              </a:spcBef>
              <a:buNone/>
            </a:pPr>
            <a:r>
              <a:rPr lang="sv">
                <a:solidFill>
                  <a:srgbClr val="FFFFFF"/>
                </a:solidFill>
                <a:latin typeface="Calibri"/>
                <a:ea typeface="Calibri"/>
                <a:cs typeface="Calibri"/>
                <a:sym typeface="Calibri"/>
              </a:rPr>
              <a:t>Växjö</a:t>
            </a:r>
          </a:p>
        </p:txBody>
      </p:sp>
      <p:sp>
        <p:nvSpPr>
          <p:cNvPr id="138" name="Shape 138"/>
          <p:cNvSpPr/>
          <p:nvPr/>
        </p:nvSpPr>
        <p:spPr>
          <a:xfrm>
            <a:off x="558950" y="2428612"/>
            <a:ext cx="2347200" cy="743399"/>
          </a:xfrm>
          <a:prstGeom prst="rect">
            <a:avLst/>
          </a:prstGeom>
          <a:solidFill>
            <a:srgbClr val="FF7720"/>
          </a:solidFill>
          <a:ln>
            <a:noFill/>
          </a:ln>
        </p:spPr>
        <p:txBody>
          <a:bodyPr anchorCtr="0" anchor="ctr" bIns="91425" lIns="91425" rIns="91425" tIns="91425">
            <a:noAutofit/>
          </a:bodyPr>
          <a:lstStyle/>
          <a:p>
            <a:pPr lvl="0" rtl="0" algn="ctr">
              <a:spcBef>
                <a:spcPts val="0"/>
              </a:spcBef>
              <a:buNone/>
            </a:pPr>
            <a:r>
              <a:rPr lang="sv">
                <a:solidFill>
                  <a:srgbClr val="FFFFFF"/>
                </a:solidFill>
                <a:latin typeface="Calibri"/>
                <a:ea typeface="Calibri"/>
                <a:cs typeface="Calibri"/>
                <a:sym typeface="Calibri"/>
              </a:rPr>
              <a:t>Rydaholm</a:t>
            </a:r>
          </a:p>
        </p:txBody>
      </p:sp>
      <p:sp>
        <p:nvSpPr>
          <p:cNvPr id="139" name="Shape 139"/>
          <p:cNvSpPr/>
          <p:nvPr/>
        </p:nvSpPr>
        <p:spPr>
          <a:xfrm>
            <a:off x="558950" y="3574837"/>
            <a:ext cx="2347200" cy="743399"/>
          </a:xfrm>
          <a:prstGeom prst="rect">
            <a:avLst/>
          </a:prstGeom>
          <a:solidFill>
            <a:srgbClr val="FF7720"/>
          </a:solidFill>
          <a:ln>
            <a:noFill/>
          </a:ln>
        </p:spPr>
        <p:txBody>
          <a:bodyPr anchorCtr="0" anchor="ctr" bIns="91425" lIns="91425" rIns="91425" tIns="91425">
            <a:noAutofit/>
          </a:bodyPr>
          <a:lstStyle/>
          <a:p>
            <a:pPr lvl="0" rtl="0" algn="ctr">
              <a:spcBef>
                <a:spcPts val="0"/>
              </a:spcBef>
              <a:buNone/>
            </a:pPr>
            <a:r>
              <a:rPr lang="sv">
                <a:solidFill>
                  <a:srgbClr val="FFFFFF"/>
                </a:solidFill>
                <a:latin typeface="Calibri"/>
                <a:ea typeface="Calibri"/>
                <a:cs typeface="Calibri"/>
                <a:sym typeface="Calibri"/>
              </a:rPr>
              <a:t>Värnamo</a:t>
            </a:r>
          </a:p>
        </p:txBody>
      </p:sp>
      <p:sp>
        <p:nvSpPr>
          <p:cNvPr id="140" name="Shape 140"/>
          <p:cNvSpPr/>
          <p:nvPr/>
        </p:nvSpPr>
        <p:spPr>
          <a:xfrm>
            <a:off x="6214250" y="1282387"/>
            <a:ext cx="2347200" cy="743399"/>
          </a:xfrm>
          <a:prstGeom prst="rect">
            <a:avLst/>
          </a:prstGeom>
          <a:solidFill>
            <a:srgbClr val="FF7720"/>
          </a:solidFill>
          <a:ln>
            <a:noFill/>
          </a:ln>
        </p:spPr>
        <p:txBody>
          <a:bodyPr anchorCtr="0" anchor="ctr" bIns="91425" lIns="91425" rIns="91425" tIns="91425">
            <a:noAutofit/>
          </a:bodyPr>
          <a:lstStyle/>
          <a:p>
            <a:pPr lvl="0" rtl="0" algn="ctr">
              <a:spcBef>
                <a:spcPts val="0"/>
              </a:spcBef>
              <a:buNone/>
            </a:pPr>
            <a:r>
              <a:rPr lang="sv">
                <a:solidFill>
                  <a:srgbClr val="FFFFFF"/>
                </a:solidFill>
                <a:latin typeface="Calibri"/>
                <a:ea typeface="Calibri"/>
                <a:cs typeface="Calibri"/>
                <a:sym typeface="Calibri"/>
              </a:rPr>
              <a:t>Alvesta</a:t>
            </a:r>
          </a:p>
        </p:txBody>
      </p:sp>
      <p:sp>
        <p:nvSpPr>
          <p:cNvPr id="141" name="Shape 141"/>
          <p:cNvSpPr/>
          <p:nvPr/>
        </p:nvSpPr>
        <p:spPr>
          <a:xfrm>
            <a:off x="6237850" y="2428637"/>
            <a:ext cx="2347200" cy="743399"/>
          </a:xfrm>
          <a:prstGeom prst="rect">
            <a:avLst/>
          </a:prstGeom>
          <a:solidFill>
            <a:srgbClr val="FF7720"/>
          </a:solidFill>
          <a:ln>
            <a:noFill/>
          </a:ln>
        </p:spPr>
        <p:txBody>
          <a:bodyPr anchorCtr="0" anchor="ctr" bIns="91425" lIns="91425" rIns="91425" tIns="91425">
            <a:noAutofit/>
          </a:bodyPr>
          <a:lstStyle/>
          <a:p>
            <a:pPr lvl="0" rtl="0" algn="ctr">
              <a:spcBef>
                <a:spcPts val="0"/>
              </a:spcBef>
              <a:buNone/>
            </a:pPr>
            <a:r>
              <a:rPr lang="sv">
                <a:solidFill>
                  <a:srgbClr val="FFFFFF"/>
                </a:solidFill>
                <a:latin typeface="Calibri"/>
                <a:ea typeface="Calibri"/>
                <a:cs typeface="Calibri"/>
                <a:sym typeface="Calibri"/>
              </a:rPr>
              <a:t>Rörstorp</a:t>
            </a:r>
          </a:p>
        </p:txBody>
      </p:sp>
      <p:sp>
        <p:nvSpPr>
          <p:cNvPr id="142" name="Shape 142"/>
          <p:cNvSpPr/>
          <p:nvPr/>
        </p:nvSpPr>
        <p:spPr>
          <a:xfrm>
            <a:off x="6237850" y="3574887"/>
            <a:ext cx="2347200" cy="743399"/>
          </a:xfrm>
          <a:prstGeom prst="rect">
            <a:avLst/>
          </a:prstGeom>
          <a:solidFill>
            <a:srgbClr val="FF7720"/>
          </a:solidFill>
          <a:ln>
            <a:noFill/>
          </a:ln>
        </p:spPr>
        <p:txBody>
          <a:bodyPr anchorCtr="0" anchor="ctr" bIns="91425" lIns="91425" rIns="91425" tIns="91425">
            <a:noAutofit/>
          </a:bodyPr>
          <a:lstStyle/>
          <a:p>
            <a:pPr lvl="0" rtl="0" algn="ctr">
              <a:spcBef>
                <a:spcPts val="0"/>
              </a:spcBef>
              <a:buNone/>
            </a:pPr>
            <a:r>
              <a:rPr lang="sv">
                <a:solidFill>
                  <a:srgbClr val="FFFFFF"/>
                </a:solidFill>
                <a:latin typeface="Calibri"/>
                <a:ea typeface="Calibri"/>
                <a:cs typeface="Calibri"/>
                <a:sym typeface="Calibri"/>
              </a:rPr>
              <a:t>Skillgaryd</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6" name="Shape 146"/>
        <p:cNvGrpSpPr/>
        <p:nvPr/>
      </p:nvGrpSpPr>
      <p:grpSpPr>
        <a:xfrm>
          <a:off x="0" y="0"/>
          <a:ext cx="0" cy="0"/>
          <a:chOff x="0" y="0"/>
          <a:chExt cx="0" cy="0"/>
        </a:xfrm>
      </p:grpSpPr>
      <p:pic>
        <p:nvPicPr>
          <p:cNvPr id="147" name="Shape 147"/>
          <p:cNvPicPr preferRelativeResize="0"/>
          <p:nvPr/>
        </p:nvPicPr>
        <p:blipFill>
          <a:blip r:embed="rId3">
            <a:alphaModFix amt="36000"/>
          </a:blip>
          <a:stretch>
            <a:fillRect/>
          </a:stretch>
        </p:blipFill>
        <p:spPr>
          <a:xfrm>
            <a:off x="-1" y="0"/>
            <a:ext cx="9143998" cy="5143497"/>
          </a:xfrm>
          <a:prstGeom prst="rect">
            <a:avLst/>
          </a:prstGeom>
          <a:noFill/>
          <a:ln>
            <a:noFill/>
          </a:ln>
        </p:spPr>
      </p:pic>
      <p:sp>
        <p:nvSpPr>
          <p:cNvPr id="148" name="Shape 148"/>
          <p:cNvSpPr/>
          <p:nvPr/>
        </p:nvSpPr>
        <p:spPr>
          <a:xfrm>
            <a:off x="-11800" y="212375"/>
            <a:ext cx="9144000" cy="667199"/>
          </a:xfrm>
          <a:prstGeom prst="rect">
            <a:avLst/>
          </a:prstGeom>
          <a:solidFill>
            <a:srgbClr val="4CAF50"/>
          </a:solidFill>
          <a:ln>
            <a:noFill/>
          </a:ln>
        </p:spPr>
        <p:txBody>
          <a:bodyPr anchorCtr="0" anchor="ctr" bIns="91425" lIns="91425" rIns="91425" tIns="91425">
            <a:noAutofit/>
          </a:bodyPr>
          <a:lstStyle/>
          <a:p>
            <a:pPr lvl="0">
              <a:spcBef>
                <a:spcPts val="0"/>
              </a:spcBef>
              <a:buNone/>
            </a:pPr>
            <a:r>
              <a:t/>
            </a:r>
            <a:endParaRPr/>
          </a:p>
        </p:txBody>
      </p:sp>
      <p:sp>
        <p:nvSpPr>
          <p:cNvPr id="149" name="Shape 149"/>
          <p:cNvSpPr/>
          <p:nvPr/>
        </p:nvSpPr>
        <p:spPr>
          <a:xfrm rot="5400000">
            <a:off x="7530525" y="-734474"/>
            <a:ext cx="666625" cy="2560324"/>
          </a:xfrm>
          <a:prstGeom prst="flowChartOffpageConnector">
            <a:avLst/>
          </a:prstGeom>
          <a:solidFill>
            <a:srgbClr val="FFFFFF"/>
          </a:solidFill>
          <a:ln>
            <a:noFill/>
          </a:ln>
        </p:spPr>
        <p:txBody>
          <a:bodyPr anchorCtr="0" anchor="ctr" bIns="91425" lIns="91425" rIns="91425" tIns="91425">
            <a:noAutofit/>
          </a:bodyPr>
          <a:lstStyle/>
          <a:p>
            <a:pPr lvl="0">
              <a:spcBef>
                <a:spcPts val="0"/>
              </a:spcBef>
              <a:buNone/>
            </a:pPr>
            <a:r>
              <a:t/>
            </a:r>
            <a:endParaRPr/>
          </a:p>
        </p:txBody>
      </p:sp>
      <p:pic>
        <p:nvPicPr>
          <p:cNvPr id="150" name="Shape 150"/>
          <p:cNvPicPr preferRelativeResize="0"/>
          <p:nvPr/>
        </p:nvPicPr>
        <p:blipFill>
          <a:blip r:embed="rId4">
            <a:alphaModFix/>
          </a:blip>
          <a:stretch>
            <a:fillRect/>
          </a:stretch>
        </p:blipFill>
        <p:spPr>
          <a:xfrm>
            <a:off x="7243748" y="369346"/>
            <a:ext cx="1807175" cy="413265"/>
          </a:xfrm>
          <a:prstGeom prst="rect">
            <a:avLst/>
          </a:prstGeom>
          <a:noFill/>
          <a:ln>
            <a:noFill/>
          </a:ln>
        </p:spPr>
      </p:pic>
      <p:sp>
        <p:nvSpPr>
          <p:cNvPr id="151" name="Shape 151"/>
          <p:cNvSpPr txBox="1"/>
          <p:nvPr/>
        </p:nvSpPr>
        <p:spPr>
          <a:xfrm>
            <a:off x="148400" y="300377"/>
            <a:ext cx="6432899" cy="401099"/>
          </a:xfrm>
          <a:prstGeom prst="rect">
            <a:avLst/>
          </a:prstGeom>
          <a:noFill/>
          <a:ln>
            <a:noFill/>
          </a:ln>
        </p:spPr>
        <p:txBody>
          <a:bodyPr anchorCtr="0" anchor="t" bIns="91425" lIns="91425" rIns="91425" tIns="91425">
            <a:noAutofit/>
          </a:bodyPr>
          <a:lstStyle/>
          <a:p>
            <a:pPr lvl="0" rtl="0">
              <a:spcBef>
                <a:spcPts val="0"/>
              </a:spcBef>
              <a:buClr>
                <a:schemeClr val="dk1"/>
              </a:buClr>
              <a:buSzPct val="61111"/>
              <a:buFont typeface="Arial"/>
              <a:buNone/>
            </a:pPr>
            <a:r>
              <a:rPr lang="sv" sz="1800">
                <a:solidFill>
                  <a:srgbClr val="FFFFFF"/>
                </a:solidFill>
                <a:latin typeface="Calibri"/>
                <a:ea typeface="Calibri"/>
                <a:cs typeface="Calibri"/>
                <a:sym typeface="Calibri"/>
              </a:rPr>
              <a:t>Växjö - Jönköping</a:t>
            </a:r>
          </a:p>
          <a:p>
            <a:pPr lvl="0" rtl="0">
              <a:spcBef>
                <a:spcPts val="0"/>
              </a:spcBef>
              <a:buNone/>
            </a:pPr>
            <a:r>
              <a:t/>
            </a:r>
            <a:endParaRPr>
              <a:solidFill>
                <a:srgbClr val="FFFFFF"/>
              </a:solidFill>
            </a:endParaRPr>
          </a:p>
        </p:txBody>
      </p:sp>
      <p:sp>
        <p:nvSpPr>
          <p:cNvPr id="152" name="Shape 152"/>
          <p:cNvSpPr/>
          <p:nvPr/>
        </p:nvSpPr>
        <p:spPr>
          <a:xfrm>
            <a:off x="8550475" y="4504675"/>
            <a:ext cx="486300" cy="486300"/>
          </a:xfrm>
          <a:prstGeom prst="rect">
            <a:avLst/>
          </a:prstGeom>
          <a:solidFill>
            <a:srgbClr val="4CAF50"/>
          </a:solidFill>
          <a:ln>
            <a:noFill/>
          </a:ln>
        </p:spPr>
        <p:txBody>
          <a:bodyPr anchorCtr="0" anchor="ctr" bIns="91425" lIns="91425" rIns="91425" tIns="91425">
            <a:noAutofit/>
          </a:bodyPr>
          <a:lstStyle/>
          <a:p>
            <a:pPr lvl="0" rtl="0" algn="ctr">
              <a:spcBef>
                <a:spcPts val="0"/>
              </a:spcBef>
              <a:buNone/>
            </a:pPr>
            <a:r>
              <a:rPr b="1" lang="sv" sz="2400">
                <a:solidFill>
                  <a:srgbClr val="FFFFFF"/>
                </a:solidFill>
                <a:latin typeface="Verdana"/>
                <a:ea typeface="Verdana"/>
                <a:cs typeface="Verdana"/>
                <a:sym typeface="Verdana"/>
              </a:rPr>
              <a:t>i</a:t>
            </a:r>
          </a:p>
        </p:txBody>
      </p:sp>
      <p:sp>
        <p:nvSpPr>
          <p:cNvPr id="153" name="Shape 153"/>
          <p:cNvSpPr/>
          <p:nvPr/>
        </p:nvSpPr>
        <p:spPr>
          <a:xfrm>
            <a:off x="330362" y="1358800"/>
            <a:ext cx="1865400" cy="577199"/>
          </a:xfrm>
          <a:prstGeom prst="rect">
            <a:avLst/>
          </a:prstGeom>
          <a:solidFill>
            <a:srgbClr val="FF7720"/>
          </a:solidFill>
          <a:ln>
            <a:noFill/>
          </a:ln>
        </p:spPr>
        <p:txBody>
          <a:bodyPr anchorCtr="0" anchor="ctr" bIns="91425" lIns="91425" rIns="91425" tIns="91425">
            <a:noAutofit/>
          </a:bodyPr>
          <a:lstStyle/>
          <a:p>
            <a:pPr lvl="0" rtl="0" algn="ctr">
              <a:spcBef>
                <a:spcPts val="0"/>
              </a:spcBef>
              <a:buNone/>
            </a:pPr>
            <a:r>
              <a:rPr lang="sv">
                <a:solidFill>
                  <a:srgbClr val="FFFFFF"/>
                </a:solidFill>
                <a:latin typeface="Calibri"/>
                <a:ea typeface="Calibri"/>
                <a:cs typeface="Calibri"/>
                <a:sym typeface="Calibri"/>
              </a:rPr>
              <a:t>Växjö</a:t>
            </a:r>
          </a:p>
        </p:txBody>
      </p:sp>
      <p:sp>
        <p:nvSpPr>
          <p:cNvPr id="154" name="Shape 154"/>
          <p:cNvSpPr/>
          <p:nvPr/>
        </p:nvSpPr>
        <p:spPr>
          <a:xfrm>
            <a:off x="6945887" y="1358802"/>
            <a:ext cx="1865099" cy="577199"/>
          </a:xfrm>
          <a:prstGeom prst="rect">
            <a:avLst/>
          </a:prstGeom>
          <a:solidFill>
            <a:srgbClr val="FF7720"/>
          </a:solidFill>
          <a:ln>
            <a:noFill/>
          </a:ln>
        </p:spPr>
        <p:txBody>
          <a:bodyPr anchorCtr="0" anchor="ctr" bIns="91425" lIns="91425" rIns="91425" tIns="91425">
            <a:noAutofit/>
          </a:bodyPr>
          <a:lstStyle/>
          <a:p>
            <a:pPr lvl="0" rtl="0" algn="ctr">
              <a:spcBef>
                <a:spcPts val="0"/>
              </a:spcBef>
              <a:buNone/>
            </a:pPr>
            <a:r>
              <a:rPr lang="sv">
                <a:solidFill>
                  <a:srgbClr val="FFFFFF"/>
                </a:solidFill>
                <a:latin typeface="Calibri"/>
                <a:ea typeface="Calibri"/>
                <a:cs typeface="Calibri"/>
                <a:sym typeface="Calibri"/>
              </a:rPr>
              <a:t>Rydaholm</a:t>
            </a:r>
          </a:p>
        </p:txBody>
      </p:sp>
      <p:sp>
        <p:nvSpPr>
          <p:cNvPr id="155" name="Shape 155"/>
          <p:cNvSpPr/>
          <p:nvPr/>
        </p:nvSpPr>
        <p:spPr>
          <a:xfrm>
            <a:off x="2543237" y="1373740"/>
            <a:ext cx="1865099" cy="577199"/>
          </a:xfrm>
          <a:prstGeom prst="rect">
            <a:avLst/>
          </a:prstGeom>
          <a:solidFill>
            <a:srgbClr val="FF7720"/>
          </a:solidFill>
          <a:ln>
            <a:noFill/>
          </a:ln>
        </p:spPr>
        <p:txBody>
          <a:bodyPr anchorCtr="0" anchor="ctr" bIns="91425" lIns="91425" rIns="91425" tIns="91425">
            <a:noAutofit/>
          </a:bodyPr>
          <a:lstStyle/>
          <a:p>
            <a:pPr lvl="0" rtl="0" algn="ctr">
              <a:spcBef>
                <a:spcPts val="0"/>
              </a:spcBef>
              <a:buNone/>
            </a:pPr>
            <a:r>
              <a:rPr lang="sv">
                <a:solidFill>
                  <a:srgbClr val="FFFFFF"/>
                </a:solidFill>
                <a:latin typeface="Calibri"/>
                <a:ea typeface="Calibri"/>
                <a:cs typeface="Calibri"/>
                <a:sym typeface="Calibri"/>
              </a:rPr>
              <a:t>Gemla</a:t>
            </a:r>
          </a:p>
        </p:txBody>
      </p:sp>
      <p:sp>
        <p:nvSpPr>
          <p:cNvPr id="156" name="Shape 156"/>
          <p:cNvSpPr/>
          <p:nvPr/>
        </p:nvSpPr>
        <p:spPr>
          <a:xfrm>
            <a:off x="4748737" y="1373739"/>
            <a:ext cx="1865099" cy="577199"/>
          </a:xfrm>
          <a:prstGeom prst="rect">
            <a:avLst/>
          </a:prstGeom>
          <a:solidFill>
            <a:srgbClr val="FF7720"/>
          </a:solidFill>
          <a:ln>
            <a:noFill/>
          </a:ln>
        </p:spPr>
        <p:txBody>
          <a:bodyPr anchorCtr="0" anchor="ctr" bIns="91425" lIns="91425" rIns="91425" tIns="91425">
            <a:noAutofit/>
          </a:bodyPr>
          <a:lstStyle/>
          <a:p>
            <a:pPr lvl="0" rtl="0" algn="ctr">
              <a:spcBef>
                <a:spcPts val="0"/>
              </a:spcBef>
              <a:buNone/>
            </a:pPr>
            <a:r>
              <a:rPr lang="sv">
                <a:solidFill>
                  <a:srgbClr val="FFFFFF"/>
                </a:solidFill>
                <a:latin typeface="Calibri"/>
                <a:ea typeface="Calibri"/>
                <a:cs typeface="Calibri"/>
                <a:sym typeface="Calibri"/>
              </a:rPr>
              <a:t>Alvesta</a:t>
            </a:r>
          </a:p>
        </p:txBody>
      </p:sp>
      <p:sp>
        <p:nvSpPr>
          <p:cNvPr id="157" name="Shape 157"/>
          <p:cNvSpPr/>
          <p:nvPr/>
        </p:nvSpPr>
        <p:spPr>
          <a:xfrm>
            <a:off x="319900" y="2173582"/>
            <a:ext cx="1865400" cy="577199"/>
          </a:xfrm>
          <a:prstGeom prst="rect">
            <a:avLst/>
          </a:prstGeom>
          <a:solidFill>
            <a:srgbClr val="FF7720"/>
          </a:solidFill>
          <a:ln>
            <a:noFill/>
          </a:ln>
        </p:spPr>
        <p:txBody>
          <a:bodyPr anchorCtr="0" anchor="ctr" bIns="91425" lIns="91425" rIns="91425" tIns="91425">
            <a:noAutofit/>
          </a:bodyPr>
          <a:lstStyle/>
          <a:p>
            <a:pPr lvl="0" rtl="0" algn="ctr">
              <a:spcBef>
                <a:spcPts val="0"/>
              </a:spcBef>
              <a:buNone/>
            </a:pPr>
            <a:r>
              <a:rPr lang="sv">
                <a:solidFill>
                  <a:srgbClr val="FFFFFF"/>
                </a:solidFill>
                <a:latin typeface="Calibri"/>
                <a:ea typeface="Calibri"/>
                <a:cs typeface="Calibri"/>
                <a:sym typeface="Calibri"/>
              </a:rPr>
              <a:t>Bor</a:t>
            </a:r>
          </a:p>
        </p:txBody>
      </p:sp>
      <p:sp>
        <p:nvSpPr>
          <p:cNvPr id="158" name="Shape 158"/>
          <p:cNvSpPr/>
          <p:nvPr/>
        </p:nvSpPr>
        <p:spPr>
          <a:xfrm>
            <a:off x="6935425" y="2173584"/>
            <a:ext cx="1865099" cy="577199"/>
          </a:xfrm>
          <a:prstGeom prst="rect">
            <a:avLst/>
          </a:prstGeom>
          <a:solidFill>
            <a:srgbClr val="FF7720"/>
          </a:solidFill>
          <a:ln>
            <a:noFill/>
          </a:ln>
        </p:spPr>
        <p:txBody>
          <a:bodyPr anchorCtr="0" anchor="ctr" bIns="91425" lIns="91425" rIns="91425" tIns="91425">
            <a:noAutofit/>
          </a:bodyPr>
          <a:lstStyle/>
          <a:p>
            <a:pPr lvl="0" rtl="0" algn="ctr">
              <a:spcBef>
                <a:spcPts val="0"/>
              </a:spcBef>
              <a:buNone/>
            </a:pPr>
            <a:r>
              <a:rPr lang="sv">
                <a:solidFill>
                  <a:srgbClr val="FFFFFF"/>
                </a:solidFill>
                <a:latin typeface="Calibri"/>
                <a:ea typeface="Calibri"/>
                <a:cs typeface="Calibri"/>
                <a:sym typeface="Calibri"/>
              </a:rPr>
              <a:t>Klevshult</a:t>
            </a:r>
          </a:p>
        </p:txBody>
      </p:sp>
      <p:sp>
        <p:nvSpPr>
          <p:cNvPr id="159" name="Shape 159"/>
          <p:cNvSpPr/>
          <p:nvPr/>
        </p:nvSpPr>
        <p:spPr>
          <a:xfrm>
            <a:off x="2532775" y="2188522"/>
            <a:ext cx="1865099" cy="577199"/>
          </a:xfrm>
          <a:prstGeom prst="rect">
            <a:avLst/>
          </a:prstGeom>
          <a:solidFill>
            <a:srgbClr val="FF7720"/>
          </a:solidFill>
          <a:ln>
            <a:noFill/>
          </a:ln>
        </p:spPr>
        <p:txBody>
          <a:bodyPr anchorCtr="0" anchor="ctr" bIns="91425" lIns="91425" rIns="91425" tIns="91425">
            <a:noAutofit/>
          </a:bodyPr>
          <a:lstStyle/>
          <a:p>
            <a:pPr lvl="0" rtl="0" algn="ctr">
              <a:spcBef>
                <a:spcPts val="0"/>
              </a:spcBef>
              <a:buNone/>
            </a:pPr>
            <a:r>
              <a:rPr lang="sv">
                <a:solidFill>
                  <a:srgbClr val="FFFFFF"/>
                </a:solidFill>
                <a:latin typeface="Calibri"/>
                <a:ea typeface="Calibri"/>
                <a:cs typeface="Calibri"/>
                <a:sym typeface="Calibri"/>
              </a:rPr>
              <a:t>Rörstorp</a:t>
            </a:r>
          </a:p>
        </p:txBody>
      </p:sp>
      <p:sp>
        <p:nvSpPr>
          <p:cNvPr id="160" name="Shape 160"/>
          <p:cNvSpPr/>
          <p:nvPr/>
        </p:nvSpPr>
        <p:spPr>
          <a:xfrm>
            <a:off x="4738275" y="2188522"/>
            <a:ext cx="1865099" cy="577199"/>
          </a:xfrm>
          <a:prstGeom prst="rect">
            <a:avLst/>
          </a:prstGeom>
          <a:solidFill>
            <a:srgbClr val="FF7720"/>
          </a:solidFill>
          <a:ln>
            <a:noFill/>
          </a:ln>
        </p:spPr>
        <p:txBody>
          <a:bodyPr anchorCtr="0" anchor="ctr" bIns="91425" lIns="91425" rIns="91425" tIns="91425">
            <a:noAutofit/>
          </a:bodyPr>
          <a:lstStyle/>
          <a:p>
            <a:pPr lvl="0" rtl="0" algn="ctr">
              <a:spcBef>
                <a:spcPts val="0"/>
              </a:spcBef>
              <a:buNone/>
            </a:pPr>
            <a:r>
              <a:rPr lang="sv">
                <a:solidFill>
                  <a:srgbClr val="FFFFFF"/>
                </a:solidFill>
                <a:latin typeface="Calibri"/>
                <a:ea typeface="Calibri"/>
                <a:cs typeface="Calibri"/>
                <a:sym typeface="Calibri"/>
              </a:rPr>
              <a:t>Värnamo</a:t>
            </a:r>
          </a:p>
        </p:txBody>
      </p:sp>
      <p:sp>
        <p:nvSpPr>
          <p:cNvPr id="161" name="Shape 161"/>
          <p:cNvSpPr/>
          <p:nvPr/>
        </p:nvSpPr>
        <p:spPr>
          <a:xfrm>
            <a:off x="331700" y="2930976"/>
            <a:ext cx="1865400" cy="577199"/>
          </a:xfrm>
          <a:prstGeom prst="rect">
            <a:avLst/>
          </a:prstGeom>
          <a:solidFill>
            <a:srgbClr val="FF7720"/>
          </a:solidFill>
          <a:ln>
            <a:noFill/>
          </a:ln>
        </p:spPr>
        <p:txBody>
          <a:bodyPr anchorCtr="0" anchor="ctr" bIns="91425" lIns="91425" rIns="91425" tIns="91425">
            <a:noAutofit/>
          </a:bodyPr>
          <a:lstStyle/>
          <a:p>
            <a:pPr lvl="0" rtl="0" algn="ctr">
              <a:spcBef>
                <a:spcPts val="0"/>
              </a:spcBef>
              <a:buNone/>
            </a:pPr>
            <a:r>
              <a:rPr lang="sv">
                <a:solidFill>
                  <a:srgbClr val="FFFFFF"/>
                </a:solidFill>
                <a:latin typeface="Calibri"/>
                <a:ea typeface="Calibri"/>
                <a:cs typeface="Calibri"/>
                <a:sym typeface="Calibri"/>
              </a:rPr>
              <a:t>Skillingaryd</a:t>
            </a:r>
          </a:p>
        </p:txBody>
      </p:sp>
      <p:sp>
        <p:nvSpPr>
          <p:cNvPr id="162" name="Shape 162"/>
          <p:cNvSpPr/>
          <p:nvPr/>
        </p:nvSpPr>
        <p:spPr>
          <a:xfrm>
            <a:off x="6947225" y="2930979"/>
            <a:ext cx="1865099" cy="577199"/>
          </a:xfrm>
          <a:prstGeom prst="rect">
            <a:avLst/>
          </a:prstGeom>
          <a:solidFill>
            <a:srgbClr val="FF7720"/>
          </a:solidFill>
          <a:ln>
            <a:noFill/>
          </a:ln>
        </p:spPr>
        <p:txBody>
          <a:bodyPr anchorCtr="0" anchor="ctr" bIns="91425" lIns="91425" rIns="91425" tIns="91425">
            <a:noAutofit/>
          </a:bodyPr>
          <a:lstStyle/>
          <a:p>
            <a:pPr lvl="0" rtl="0" algn="ctr">
              <a:spcBef>
                <a:spcPts val="0"/>
              </a:spcBef>
              <a:buNone/>
            </a:pPr>
            <a:r>
              <a:rPr lang="sv">
                <a:solidFill>
                  <a:srgbClr val="FFFFFF"/>
                </a:solidFill>
                <a:latin typeface="Calibri"/>
                <a:ea typeface="Calibri"/>
                <a:cs typeface="Calibri"/>
                <a:sym typeface="Calibri"/>
              </a:rPr>
              <a:t>Taberg</a:t>
            </a:r>
          </a:p>
        </p:txBody>
      </p:sp>
      <p:sp>
        <p:nvSpPr>
          <p:cNvPr id="163" name="Shape 163"/>
          <p:cNvSpPr/>
          <p:nvPr/>
        </p:nvSpPr>
        <p:spPr>
          <a:xfrm>
            <a:off x="2544575" y="2945916"/>
            <a:ext cx="1865099" cy="577199"/>
          </a:xfrm>
          <a:prstGeom prst="rect">
            <a:avLst/>
          </a:prstGeom>
          <a:solidFill>
            <a:srgbClr val="FF7720"/>
          </a:solidFill>
          <a:ln>
            <a:noFill/>
          </a:ln>
        </p:spPr>
        <p:txBody>
          <a:bodyPr anchorCtr="0" anchor="ctr" bIns="91425" lIns="91425" rIns="91425" tIns="91425">
            <a:noAutofit/>
          </a:bodyPr>
          <a:lstStyle/>
          <a:p>
            <a:pPr lvl="0" rtl="0" algn="ctr">
              <a:spcBef>
                <a:spcPts val="0"/>
              </a:spcBef>
              <a:buNone/>
            </a:pPr>
            <a:r>
              <a:rPr lang="sv">
                <a:solidFill>
                  <a:srgbClr val="FFFFFF"/>
                </a:solidFill>
                <a:latin typeface="Calibri"/>
                <a:ea typeface="Calibri"/>
                <a:cs typeface="Calibri"/>
                <a:sym typeface="Calibri"/>
              </a:rPr>
              <a:t>Vaggeryd</a:t>
            </a:r>
          </a:p>
        </p:txBody>
      </p:sp>
      <p:sp>
        <p:nvSpPr>
          <p:cNvPr id="164" name="Shape 164"/>
          <p:cNvSpPr/>
          <p:nvPr/>
        </p:nvSpPr>
        <p:spPr>
          <a:xfrm>
            <a:off x="4750075" y="2945916"/>
            <a:ext cx="1865099" cy="577199"/>
          </a:xfrm>
          <a:prstGeom prst="rect">
            <a:avLst/>
          </a:prstGeom>
          <a:solidFill>
            <a:srgbClr val="FF7720"/>
          </a:solidFill>
          <a:ln>
            <a:noFill/>
          </a:ln>
        </p:spPr>
        <p:txBody>
          <a:bodyPr anchorCtr="0" anchor="ctr" bIns="91425" lIns="91425" rIns="91425" tIns="91425">
            <a:noAutofit/>
          </a:bodyPr>
          <a:lstStyle/>
          <a:p>
            <a:pPr lvl="0" rtl="0" algn="ctr">
              <a:spcBef>
                <a:spcPts val="0"/>
              </a:spcBef>
              <a:buNone/>
            </a:pPr>
            <a:r>
              <a:rPr lang="sv">
                <a:solidFill>
                  <a:srgbClr val="FFFFFF"/>
                </a:solidFill>
                <a:latin typeface="Calibri"/>
                <a:ea typeface="Calibri"/>
                <a:cs typeface="Calibri"/>
                <a:sym typeface="Calibri"/>
              </a:rPr>
              <a:t>Månsarp</a:t>
            </a:r>
          </a:p>
        </p:txBody>
      </p:sp>
      <p:sp>
        <p:nvSpPr>
          <p:cNvPr id="165" name="Shape 165"/>
          <p:cNvSpPr/>
          <p:nvPr/>
        </p:nvSpPr>
        <p:spPr>
          <a:xfrm>
            <a:off x="331700" y="3703285"/>
            <a:ext cx="1865400" cy="577199"/>
          </a:xfrm>
          <a:prstGeom prst="rect">
            <a:avLst/>
          </a:prstGeom>
          <a:solidFill>
            <a:srgbClr val="FF7720"/>
          </a:solidFill>
          <a:ln>
            <a:noFill/>
          </a:ln>
        </p:spPr>
        <p:txBody>
          <a:bodyPr anchorCtr="0" anchor="ctr" bIns="91425" lIns="91425" rIns="91425" tIns="91425">
            <a:noAutofit/>
          </a:bodyPr>
          <a:lstStyle/>
          <a:p>
            <a:pPr lvl="0" rtl="0" algn="ctr">
              <a:spcBef>
                <a:spcPts val="0"/>
              </a:spcBef>
              <a:buNone/>
            </a:pPr>
            <a:r>
              <a:rPr lang="sv">
                <a:solidFill>
                  <a:srgbClr val="FFFFFF"/>
                </a:solidFill>
                <a:latin typeface="Calibri"/>
                <a:ea typeface="Calibri"/>
                <a:cs typeface="Calibri"/>
                <a:sym typeface="Calibri"/>
              </a:rPr>
              <a:t>Norrahammar</a:t>
            </a:r>
          </a:p>
        </p:txBody>
      </p:sp>
      <p:sp>
        <p:nvSpPr>
          <p:cNvPr id="166" name="Shape 166"/>
          <p:cNvSpPr/>
          <p:nvPr/>
        </p:nvSpPr>
        <p:spPr>
          <a:xfrm>
            <a:off x="6947225" y="3703288"/>
            <a:ext cx="1865099" cy="577199"/>
          </a:xfrm>
          <a:prstGeom prst="rect">
            <a:avLst/>
          </a:prstGeom>
          <a:solidFill>
            <a:srgbClr val="FF7720"/>
          </a:solidFill>
          <a:ln>
            <a:noFill/>
          </a:ln>
        </p:spPr>
        <p:txBody>
          <a:bodyPr anchorCtr="0" anchor="ctr" bIns="91425" lIns="91425" rIns="91425" tIns="91425">
            <a:noAutofit/>
          </a:bodyPr>
          <a:lstStyle/>
          <a:p>
            <a:pPr lvl="0" rtl="0" algn="ctr">
              <a:spcBef>
                <a:spcPts val="0"/>
              </a:spcBef>
              <a:buNone/>
            </a:pPr>
            <a:r>
              <a:rPr lang="sv">
                <a:solidFill>
                  <a:srgbClr val="FFFFFF"/>
                </a:solidFill>
                <a:latin typeface="Calibri"/>
                <a:ea typeface="Calibri"/>
                <a:cs typeface="Calibri"/>
                <a:sym typeface="Calibri"/>
              </a:rPr>
              <a:t>Jönköping C</a:t>
            </a:r>
          </a:p>
        </p:txBody>
      </p:sp>
      <p:sp>
        <p:nvSpPr>
          <p:cNvPr id="167" name="Shape 167"/>
          <p:cNvSpPr/>
          <p:nvPr/>
        </p:nvSpPr>
        <p:spPr>
          <a:xfrm>
            <a:off x="2544575" y="3718225"/>
            <a:ext cx="1865099" cy="577199"/>
          </a:xfrm>
          <a:prstGeom prst="rect">
            <a:avLst/>
          </a:prstGeom>
          <a:solidFill>
            <a:srgbClr val="FF7720"/>
          </a:solidFill>
          <a:ln>
            <a:noFill/>
          </a:ln>
        </p:spPr>
        <p:txBody>
          <a:bodyPr anchorCtr="0" anchor="ctr" bIns="91425" lIns="91425" rIns="91425" tIns="91425">
            <a:noAutofit/>
          </a:bodyPr>
          <a:lstStyle/>
          <a:p>
            <a:pPr lvl="0" rtl="0" algn="ctr">
              <a:spcBef>
                <a:spcPts val="0"/>
              </a:spcBef>
              <a:buNone/>
            </a:pPr>
            <a:r>
              <a:rPr lang="sv">
                <a:solidFill>
                  <a:srgbClr val="FFFFFF"/>
                </a:solidFill>
                <a:latin typeface="Calibri"/>
                <a:ea typeface="Calibri"/>
                <a:cs typeface="Calibri"/>
                <a:sym typeface="Calibri"/>
              </a:rPr>
              <a:t>Hovslätt</a:t>
            </a:r>
          </a:p>
        </p:txBody>
      </p:sp>
      <p:sp>
        <p:nvSpPr>
          <p:cNvPr id="168" name="Shape 168"/>
          <p:cNvSpPr/>
          <p:nvPr/>
        </p:nvSpPr>
        <p:spPr>
          <a:xfrm>
            <a:off x="4750075" y="3718225"/>
            <a:ext cx="1865099" cy="577199"/>
          </a:xfrm>
          <a:prstGeom prst="rect">
            <a:avLst/>
          </a:prstGeom>
          <a:solidFill>
            <a:srgbClr val="FF7720"/>
          </a:solidFill>
          <a:ln>
            <a:noFill/>
          </a:ln>
        </p:spPr>
        <p:txBody>
          <a:bodyPr anchorCtr="0" anchor="ctr" bIns="91425" lIns="91425" rIns="91425" tIns="91425">
            <a:noAutofit/>
          </a:bodyPr>
          <a:lstStyle/>
          <a:p>
            <a:pPr lvl="0" rtl="0" algn="ctr">
              <a:spcBef>
                <a:spcPts val="0"/>
              </a:spcBef>
              <a:buNone/>
            </a:pPr>
            <a:r>
              <a:rPr lang="sv">
                <a:solidFill>
                  <a:srgbClr val="FFFFFF"/>
                </a:solidFill>
                <a:latin typeface="Calibri"/>
                <a:ea typeface="Calibri"/>
                <a:cs typeface="Calibri"/>
                <a:sym typeface="Calibri"/>
              </a:rPr>
              <a:t>Rocksjön</a:t>
            </a: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2" name="Shape 172"/>
        <p:cNvGrpSpPr/>
        <p:nvPr/>
      </p:nvGrpSpPr>
      <p:grpSpPr>
        <a:xfrm>
          <a:off x="0" y="0"/>
          <a:ext cx="0" cy="0"/>
          <a:chOff x="0" y="0"/>
          <a:chExt cx="0" cy="0"/>
        </a:xfrm>
      </p:grpSpPr>
      <p:pic>
        <p:nvPicPr>
          <p:cNvPr id="173" name="Shape 173"/>
          <p:cNvPicPr preferRelativeResize="0"/>
          <p:nvPr/>
        </p:nvPicPr>
        <p:blipFill>
          <a:blip r:embed="rId3">
            <a:alphaModFix amt="36000"/>
          </a:blip>
          <a:stretch>
            <a:fillRect/>
          </a:stretch>
        </p:blipFill>
        <p:spPr>
          <a:xfrm>
            <a:off x="0" y="0"/>
            <a:ext cx="9143998" cy="5143497"/>
          </a:xfrm>
          <a:prstGeom prst="rect">
            <a:avLst/>
          </a:prstGeom>
          <a:noFill/>
          <a:ln>
            <a:noFill/>
          </a:ln>
        </p:spPr>
      </p:pic>
      <p:sp>
        <p:nvSpPr>
          <p:cNvPr id="174" name="Shape 174"/>
          <p:cNvSpPr/>
          <p:nvPr/>
        </p:nvSpPr>
        <p:spPr>
          <a:xfrm>
            <a:off x="-11800" y="212375"/>
            <a:ext cx="9144000" cy="667199"/>
          </a:xfrm>
          <a:prstGeom prst="rect">
            <a:avLst/>
          </a:prstGeom>
          <a:solidFill>
            <a:srgbClr val="4CAF50"/>
          </a:solidFill>
          <a:ln>
            <a:noFill/>
          </a:ln>
        </p:spPr>
        <p:txBody>
          <a:bodyPr anchorCtr="0" anchor="ctr" bIns="91425" lIns="91425" rIns="91425" tIns="91425">
            <a:noAutofit/>
          </a:bodyPr>
          <a:lstStyle/>
          <a:p>
            <a:pPr lvl="0">
              <a:spcBef>
                <a:spcPts val="0"/>
              </a:spcBef>
              <a:buNone/>
            </a:pPr>
            <a:r>
              <a:t/>
            </a:r>
            <a:endParaRPr/>
          </a:p>
        </p:txBody>
      </p:sp>
      <p:sp>
        <p:nvSpPr>
          <p:cNvPr id="175" name="Shape 175"/>
          <p:cNvSpPr/>
          <p:nvPr/>
        </p:nvSpPr>
        <p:spPr>
          <a:xfrm rot="5400000">
            <a:off x="7530525" y="-734474"/>
            <a:ext cx="666625" cy="2560324"/>
          </a:xfrm>
          <a:prstGeom prst="flowChartOffpageConnector">
            <a:avLst/>
          </a:prstGeom>
          <a:solidFill>
            <a:srgbClr val="FFFFFF"/>
          </a:solidFill>
          <a:ln>
            <a:noFill/>
          </a:ln>
        </p:spPr>
        <p:txBody>
          <a:bodyPr anchorCtr="0" anchor="ctr" bIns="91425" lIns="91425" rIns="91425" tIns="91425">
            <a:noAutofit/>
          </a:bodyPr>
          <a:lstStyle/>
          <a:p>
            <a:pPr lvl="0">
              <a:spcBef>
                <a:spcPts val="0"/>
              </a:spcBef>
              <a:buNone/>
            </a:pPr>
            <a:r>
              <a:t/>
            </a:r>
            <a:endParaRPr/>
          </a:p>
        </p:txBody>
      </p:sp>
      <p:pic>
        <p:nvPicPr>
          <p:cNvPr id="176" name="Shape 176"/>
          <p:cNvPicPr preferRelativeResize="0"/>
          <p:nvPr/>
        </p:nvPicPr>
        <p:blipFill>
          <a:blip r:embed="rId4">
            <a:alphaModFix/>
          </a:blip>
          <a:stretch>
            <a:fillRect/>
          </a:stretch>
        </p:blipFill>
        <p:spPr>
          <a:xfrm>
            <a:off x="7243748" y="369346"/>
            <a:ext cx="1807175" cy="413265"/>
          </a:xfrm>
          <a:prstGeom prst="rect">
            <a:avLst/>
          </a:prstGeom>
          <a:noFill/>
          <a:ln>
            <a:noFill/>
          </a:ln>
        </p:spPr>
      </p:pic>
      <p:sp>
        <p:nvSpPr>
          <p:cNvPr id="177" name="Shape 177"/>
          <p:cNvSpPr txBox="1"/>
          <p:nvPr/>
        </p:nvSpPr>
        <p:spPr>
          <a:xfrm>
            <a:off x="148400" y="300377"/>
            <a:ext cx="6432899" cy="401099"/>
          </a:xfrm>
          <a:prstGeom prst="rect">
            <a:avLst/>
          </a:prstGeom>
          <a:noFill/>
          <a:ln>
            <a:noFill/>
          </a:ln>
        </p:spPr>
        <p:txBody>
          <a:bodyPr anchorCtr="0" anchor="t" bIns="91425" lIns="91425" rIns="91425" tIns="91425">
            <a:noAutofit/>
          </a:bodyPr>
          <a:lstStyle/>
          <a:p>
            <a:pPr lvl="0" rtl="0">
              <a:spcBef>
                <a:spcPts val="0"/>
              </a:spcBef>
              <a:buClr>
                <a:schemeClr val="dk1"/>
              </a:buClr>
              <a:buSzPct val="61111"/>
              <a:buFont typeface="Arial"/>
              <a:buNone/>
            </a:pPr>
            <a:r>
              <a:rPr lang="sv" sz="1800">
                <a:solidFill>
                  <a:srgbClr val="FFFFFF"/>
                </a:solidFill>
                <a:latin typeface="Calibri"/>
                <a:ea typeface="Calibri"/>
                <a:cs typeface="Calibri"/>
                <a:sym typeface="Calibri"/>
              </a:rPr>
              <a:t>Växjö - Hässleholm</a:t>
            </a:r>
          </a:p>
        </p:txBody>
      </p:sp>
      <p:sp>
        <p:nvSpPr>
          <p:cNvPr id="178" name="Shape 178"/>
          <p:cNvSpPr/>
          <p:nvPr/>
        </p:nvSpPr>
        <p:spPr>
          <a:xfrm>
            <a:off x="8550475" y="4504675"/>
            <a:ext cx="486300" cy="486300"/>
          </a:xfrm>
          <a:prstGeom prst="rect">
            <a:avLst/>
          </a:prstGeom>
          <a:solidFill>
            <a:srgbClr val="4CAF50"/>
          </a:solidFill>
          <a:ln>
            <a:noFill/>
          </a:ln>
        </p:spPr>
        <p:txBody>
          <a:bodyPr anchorCtr="0" anchor="ctr" bIns="91425" lIns="91425" rIns="91425" tIns="91425">
            <a:noAutofit/>
          </a:bodyPr>
          <a:lstStyle/>
          <a:p>
            <a:pPr lvl="0" rtl="0" algn="ctr">
              <a:spcBef>
                <a:spcPts val="0"/>
              </a:spcBef>
              <a:buNone/>
            </a:pPr>
            <a:r>
              <a:rPr b="1" lang="sv" sz="2400">
                <a:solidFill>
                  <a:srgbClr val="FFFFFF"/>
                </a:solidFill>
                <a:latin typeface="Verdana"/>
                <a:ea typeface="Verdana"/>
                <a:cs typeface="Verdana"/>
                <a:sym typeface="Verdana"/>
              </a:rPr>
              <a:t>i</a:t>
            </a:r>
          </a:p>
        </p:txBody>
      </p:sp>
      <p:sp>
        <p:nvSpPr>
          <p:cNvPr id="179" name="Shape 179"/>
          <p:cNvSpPr/>
          <p:nvPr/>
        </p:nvSpPr>
        <p:spPr>
          <a:xfrm>
            <a:off x="330362" y="1358800"/>
            <a:ext cx="1865400" cy="773400"/>
          </a:xfrm>
          <a:prstGeom prst="rect">
            <a:avLst/>
          </a:prstGeom>
          <a:solidFill>
            <a:srgbClr val="FF7720"/>
          </a:solidFill>
          <a:ln>
            <a:noFill/>
          </a:ln>
        </p:spPr>
        <p:txBody>
          <a:bodyPr anchorCtr="0" anchor="ctr" bIns="91425" lIns="91425" rIns="91425" tIns="91425">
            <a:noAutofit/>
          </a:bodyPr>
          <a:lstStyle/>
          <a:p>
            <a:pPr lvl="0" rtl="0" algn="ctr">
              <a:spcBef>
                <a:spcPts val="0"/>
              </a:spcBef>
              <a:buNone/>
            </a:pPr>
            <a:r>
              <a:rPr lang="sv">
                <a:solidFill>
                  <a:srgbClr val="FFFFFF"/>
                </a:solidFill>
                <a:latin typeface="Calibri"/>
                <a:ea typeface="Calibri"/>
                <a:cs typeface="Calibri"/>
                <a:sym typeface="Calibri"/>
              </a:rPr>
              <a:t>Växjö</a:t>
            </a:r>
          </a:p>
        </p:txBody>
      </p:sp>
      <p:sp>
        <p:nvSpPr>
          <p:cNvPr id="180" name="Shape 180"/>
          <p:cNvSpPr/>
          <p:nvPr/>
        </p:nvSpPr>
        <p:spPr>
          <a:xfrm>
            <a:off x="6945875" y="1358803"/>
            <a:ext cx="1865099" cy="773400"/>
          </a:xfrm>
          <a:prstGeom prst="rect">
            <a:avLst/>
          </a:prstGeom>
          <a:solidFill>
            <a:srgbClr val="FF7720"/>
          </a:solidFill>
          <a:ln>
            <a:noFill/>
          </a:ln>
        </p:spPr>
        <p:txBody>
          <a:bodyPr anchorCtr="0" anchor="ctr" bIns="91425" lIns="91425" rIns="91425" tIns="91425">
            <a:noAutofit/>
          </a:bodyPr>
          <a:lstStyle/>
          <a:p>
            <a:pPr lvl="0" rtl="0" algn="ctr">
              <a:spcBef>
                <a:spcPts val="0"/>
              </a:spcBef>
              <a:buNone/>
            </a:pPr>
            <a:r>
              <a:rPr lang="sv">
                <a:solidFill>
                  <a:srgbClr val="FFFFFF"/>
                </a:solidFill>
                <a:latin typeface="Calibri"/>
                <a:ea typeface="Calibri"/>
                <a:cs typeface="Calibri"/>
                <a:sym typeface="Calibri"/>
              </a:rPr>
              <a:t>Vislanda</a:t>
            </a:r>
          </a:p>
        </p:txBody>
      </p:sp>
      <p:sp>
        <p:nvSpPr>
          <p:cNvPr id="181" name="Shape 181"/>
          <p:cNvSpPr/>
          <p:nvPr/>
        </p:nvSpPr>
        <p:spPr>
          <a:xfrm>
            <a:off x="2543233" y="1378817"/>
            <a:ext cx="1865099" cy="773400"/>
          </a:xfrm>
          <a:prstGeom prst="rect">
            <a:avLst/>
          </a:prstGeom>
          <a:solidFill>
            <a:srgbClr val="FF7720"/>
          </a:solidFill>
          <a:ln>
            <a:noFill/>
          </a:ln>
        </p:spPr>
        <p:txBody>
          <a:bodyPr anchorCtr="0" anchor="ctr" bIns="91425" lIns="91425" rIns="91425" tIns="91425">
            <a:noAutofit/>
          </a:bodyPr>
          <a:lstStyle/>
          <a:p>
            <a:pPr lvl="0" rtl="0" algn="ctr">
              <a:spcBef>
                <a:spcPts val="0"/>
              </a:spcBef>
              <a:buNone/>
            </a:pPr>
            <a:r>
              <a:rPr lang="sv">
                <a:solidFill>
                  <a:srgbClr val="FFFFFF"/>
                </a:solidFill>
                <a:latin typeface="Calibri"/>
                <a:ea typeface="Calibri"/>
                <a:cs typeface="Calibri"/>
                <a:sym typeface="Calibri"/>
              </a:rPr>
              <a:t>Gemla</a:t>
            </a:r>
          </a:p>
        </p:txBody>
      </p:sp>
      <p:sp>
        <p:nvSpPr>
          <p:cNvPr id="182" name="Shape 182"/>
          <p:cNvSpPr/>
          <p:nvPr/>
        </p:nvSpPr>
        <p:spPr>
          <a:xfrm>
            <a:off x="4748729" y="1378817"/>
            <a:ext cx="1865099" cy="773400"/>
          </a:xfrm>
          <a:prstGeom prst="rect">
            <a:avLst/>
          </a:prstGeom>
          <a:solidFill>
            <a:srgbClr val="FF7720"/>
          </a:solidFill>
          <a:ln>
            <a:noFill/>
          </a:ln>
        </p:spPr>
        <p:txBody>
          <a:bodyPr anchorCtr="0" anchor="ctr" bIns="91425" lIns="91425" rIns="91425" tIns="91425">
            <a:noAutofit/>
          </a:bodyPr>
          <a:lstStyle/>
          <a:p>
            <a:pPr lvl="0" rtl="0" algn="ctr">
              <a:spcBef>
                <a:spcPts val="0"/>
              </a:spcBef>
              <a:buNone/>
            </a:pPr>
            <a:r>
              <a:rPr lang="sv">
                <a:solidFill>
                  <a:srgbClr val="FFFFFF"/>
                </a:solidFill>
                <a:latin typeface="Calibri"/>
                <a:ea typeface="Calibri"/>
                <a:cs typeface="Calibri"/>
                <a:sym typeface="Calibri"/>
              </a:rPr>
              <a:t>Alvesta</a:t>
            </a:r>
          </a:p>
        </p:txBody>
      </p:sp>
      <p:sp>
        <p:nvSpPr>
          <p:cNvPr id="183" name="Shape 183"/>
          <p:cNvSpPr/>
          <p:nvPr/>
        </p:nvSpPr>
        <p:spPr>
          <a:xfrm>
            <a:off x="319900" y="2450487"/>
            <a:ext cx="1865400" cy="773400"/>
          </a:xfrm>
          <a:prstGeom prst="rect">
            <a:avLst/>
          </a:prstGeom>
          <a:solidFill>
            <a:srgbClr val="FF7720"/>
          </a:solidFill>
          <a:ln>
            <a:noFill/>
          </a:ln>
        </p:spPr>
        <p:txBody>
          <a:bodyPr anchorCtr="0" anchor="ctr" bIns="91425" lIns="91425" rIns="91425" tIns="91425">
            <a:noAutofit/>
          </a:bodyPr>
          <a:lstStyle/>
          <a:p>
            <a:pPr lvl="0" rtl="0" algn="ctr">
              <a:spcBef>
                <a:spcPts val="0"/>
              </a:spcBef>
              <a:buNone/>
            </a:pPr>
            <a:r>
              <a:rPr lang="sv">
                <a:solidFill>
                  <a:srgbClr val="FFFFFF"/>
                </a:solidFill>
                <a:latin typeface="Calibri"/>
                <a:ea typeface="Calibri"/>
                <a:cs typeface="Calibri"/>
                <a:sym typeface="Calibri"/>
              </a:rPr>
              <a:t>Diö</a:t>
            </a:r>
          </a:p>
        </p:txBody>
      </p:sp>
      <p:sp>
        <p:nvSpPr>
          <p:cNvPr id="184" name="Shape 184"/>
          <p:cNvSpPr/>
          <p:nvPr/>
        </p:nvSpPr>
        <p:spPr>
          <a:xfrm>
            <a:off x="6935412" y="2450490"/>
            <a:ext cx="1865099" cy="773400"/>
          </a:xfrm>
          <a:prstGeom prst="rect">
            <a:avLst/>
          </a:prstGeom>
          <a:solidFill>
            <a:srgbClr val="FF7720"/>
          </a:solidFill>
          <a:ln>
            <a:noFill/>
          </a:ln>
        </p:spPr>
        <p:txBody>
          <a:bodyPr anchorCtr="0" anchor="ctr" bIns="91425" lIns="91425" rIns="91425" tIns="91425">
            <a:noAutofit/>
          </a:bodyPr>
          <a:lstStyle/>
          <a:p>
            <a:pPr lvl="0" rtl="0" algn="ctr">
              <a:spcBef>
                <a:spcPts val="0"/>
              </a:spcBef>
              <a:buNone/>
            </a:pPr>
            <a:r>
              <a:rPr lang="sv">
                <a:solidFill>
                  <a:srgbClr val="FFFFFF"/>
                </a:solidFill>
                <a:latin typeface="Calibri"/>
                <a:ea typeface="Calibri"/>
                <a:cs typeface="Calibri"/>
                <a:sym typeface="Calibri"/>
              </a:rPr>
              <a:t>Osby</a:t>
            </a:r>
          </a:p>
        </p:txBody>
      </p:sp>
      <p:sp>
        <p:nvSpPr>
          <p:cNvPr id="185" name="Shape 185"/>
          <p:cNvSpPr/>
          <p:nvPr/>
        </p:nvSpPr>
        <p:spPr>
          <a:xfrm>
            <a:off x="2532770" y="2470504"/>
            <a:ext cx="1865099" cy="773400"/>
          </a:xfrm>
          <a:prstGeom prst="rect">
            <a:avLst/>
          </a:prstGeom>
          <a:solidFill>
            <a:srgbClr val="FF7720"/>
          </a:solidFill>
          <a:ln>
            <a:noFill/>
          </a:ln>
        </p:spPr>
        <p:txBody>
          <a:bodyPr anchorCtr="0" anchor="ctr" bIns="91425" lIns="91425" rIns="91425" tIns="91425">
            <a:noAutofit/>
          </a:bodyPr>
          <a:lstStyle/>
          <a:p>
            <a:pPr lvl="0" rtl="0" algn="ctr">
              <a:spcBef>
                <a:spcPts val="0"/>
              </a:spcBef>
              <a:buNone/>
            </a:pPr>
            <a:r>
              <a:rPr lang="sv">
                <a:solidFill>
                  <a:srgbClr val="FFFFFF"/>
                </a:solidFill>
                <a:latin typeface="Calibri"/>
                <a:ea typeface="Calibri"/>
                <a:cs typeface="Calibri"/>
                <a:sym typeface="Calibri"/>
              </a:rPr>
              <a:t>Älmhult</a:t>
            </a:r>
          </a:p>
        </p:txBody>
      </p:sp>
      <p:sp>
        <p:nvSpPr>
          <p:cNvPr id="186" name="Shape 186"/>
          <p:cNvSpPr/>
          <p:nvPr/>
        </p:nvSpPr>
        <p:spPr>
          <a:xfrm>
            <a:off x="4738266" y="2470504"/>
            <a:ext cx="1865099" cy="773400"/>
          </a:xfrm>
          <a:prstGeom prst="rect">
            <a:avLst/>
          </a:prstGeom>
          <a:solidFill>
            <a:srgbClr val="FF7720"/>
          </a:solidFill>
          <a:ln>
            <a:noFill/>
          </a:ln>
        </p:spPr>
        <p:txBody>
          <a:bodyPr anchorCtr="0" anchor="ctr" bIns="91425" lIns="91425" rIns="91425" tIns="91425">
            <a:noAutofit/>
          </a:bodyPr>
          <a:lstStyle/>
          <a:p>
            <a:pPr lvl="0" rtl="0" algn="ctr">
              <a:spcBef>
                <a:spcPts val="0"/>
              </a:spcBef>
              <a:buNone/>
            </a:pPr>
            <a:r>
              <a:rPr lang="sv">
                <a:solidFill>
                  <a:srgbClr val="FFFFFF"/>
                </a:solidFill>
                <a:latin typeface="Calibri"/>
                <a:ea typeface="Calibri"/>
                <a:cs typeface="Calibri"/>
                <a:sym typeface="Calibri"/>
              </a:rPr>
              <a:t>Killeberg</a:t>
            </a:r>
          </a:p>
        </p:txBody>
      </p:sp>
      <p:sp>
        <p:nvSpPr>
          <p:cNvPr id="187" name="Shape 187"/>
          <p:cNvSpPr/>
          <p:nvPr/>
        </p:nvSpPr>
        <p:spPr>
          <a:xfrm>
            <a:off x="331699" y="3465282"/>
            <a:ext cx="1865400" cy="773400"/>
          </a:xfrm>
          <a:prstGeom prst="rect">
            <a:avLst/>
          </a:prstGeom>
          <a:solidFill>
            <a:srgbClr val="FF7720"/>
          </a:solidFill>
          <a:ln>
            <a:noFill/>
          </a:ln>
        </p:spPr>
        <p:txBody>
          <a:bodyPr anchorCtr="0" anchor="ctr" bIns="91425" lIns="91425" rIns="91425" tIns="91425">
            <a:noAutofit/>
          </a:bodyPr>
          <a:lstStyle/>
          <a:p>
            <a:pPr lvl="0" rtl="0" algn="ctr">
              <a:spcBef>
                <a:spcPts val="0"/>
              </a:spcBef>
              <a:buNone/>
            </a:pPr>
            <a:r>
              <a:rPr lang="sv">
                <a:solidFill>
                  <a:srgbClr val="FFFFFF"/>
                </a:solidFill>
                <a:latin typeface="Calibri"/>
                <a:ea typeface="Calibri"/>
                <a:cs typeface="Calibri"/>
                <a:sym typeface="Calibri"/>
              </a:rPr>
              <a:t>Hästveda</a:t>
            </a:r>
          </a:p>
        </p:txBody>
      </p:sp>
      <p:sp>
        <p:nvSpPr>
          <p:cNvPr id="188" name="Shape 188"/>
          <p:cNvSpPr/>
          <p:nvPr/>
        </p:nvSpPr>
        <p:spPr>
          <a:xfrm>
            <a:off x="2544570" y="3485300"/>
            <a:ext cx="1865099" cy="773400"/>
          </a:xfrm>
          <a:prstGeom prst="rect">
            <a:avLst/>
          </a:prstGeom>
          <a:solidFill>
            <a:srgbClr val="FF7720"/>
          </a:solidFill>
          <a:ln>
            <a:noFill/>
          </a:ln>
        </p:spPr>
        <p:txBody>
          <a:bodyPr anchorCtr="0" anchor="ctr" bIns="91425" lIns="91425" rIns="91425" tIns="91425">
            <a:noAutofit/>
          </a:bodyPr>
          <a:lstStyle/>
          <a:p>
            <a:pPr lvl="0" rtl="0" algn="ctr">
              <a:spcBef>
                <a:spcPts val="0"/>
              </a:spcBef>
              <a:buNone/>
            </a:pPr>
            <a:r>
              <a:rPr lang="sv">
                <a:solidFill>
                  <a:srgbClr val="FFFFFF"/>
                </a:solidFill>
                <a:latin typeface="Calibri"/>
                <a:ea typeface="Calibri"/>
                <a:cs typeface="Calibri"/>
                <a:sym typeface="Calibri"/>
              </a:rPr>
              <a:t>Ballingslöv</a:t>
            </a:r>
          </a:p>
        </p:txBody>
      </p:sp>
      <p:sp>
        <p:nvSpPr>
          <p:cNvPr id="189" name="Shape 189"/>
          <p:cNvSpPr/>
          <p:nvPr/>
        </p:nvSpPr>
        <p:spPr>
          <a:xfrm>
            <a:off x="4750066" y="3485300"/>
            <a:ext cx="1865099" cy="773400"/>
          </a:xfrm>
          <a:prstGeom prst="rect">
            <a:avLst/>
          </a:prstGeom>
          <a:solidFill>
            <a:srgbClr val="FF7720"/>
          </a:solidFill>
          <a:ln>
            <a:noFill/>
          </a:ln>
        </p:spPr>
        <p:txBody>
          <a:bodyPr anchorCtr="0" anchor="ctr" bIns="91425" lIns="91425" rIns="91425" tIns="91425">
            <a:noAutofit/>
          </a:bodyPr>
          <a:lstStyle/>
          <a:p>
            <a:pPr lvl="0" rtl="0" algn="ctr">
              <a:spcBef>
                <a:spcPts val="0"/>
              </a:spcBef>
              <a:buNone/>
            </a:pPr>
            <a:r>
              <a:rPr lang="sv">
                <a:solidFill>
                  <a:srgbClr val="FFFFFF"/>
                </a:solidFill>
                <a:latin typeface="Calibri"/>
                <a:ea typeface="Calibri"/>
                <a:cs typeface="Calibri"/>
                <a:sym typeface="Calibri"/>
              </a:rPr>
              <a:t>Hässleholm</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3" name="Shape 193"/>
        <p:cNvGrpSpPr/>
        <p:nvPr/>
      </p:nvGrpSpPr>
      <p:grpSpPr>
        <a:xfrm>
          <a:off x="0" y="0"/>
          <a:ext cx="0" cy="0"/>
          <a:chOff x="0" y="0"/>
          <a:chExt cx="0" cy="0"/>
        </a:xfrm>
      </p:grpSpPr>
      <p:pic>
        <p:nvPicPr>
          <p:cNvPr id="194" name="Shape 194"/>
          <p:cNvPicPr preferRelativeResize="0"/>
          <p:nvPr/>
        </p:nvPicPr>
        <p:blipFill>
          <a:blip r:embed="rId3">
            <a:alphaModFix amt="36000"/>
          </a:blip>
          <a:stretch>
            <a:fillRect/>
          </a:stretch>
        </p:blipFill>
        <p:spPr>
          <a:xfrm>
            <a:off x="0" y="0"/>
            <a:ext cx="9143998" cy="5143497"/>
          </a:xfrm>
          <a:prstGeom prst="rect">
            <a:avLst/>
          </a:prstGeom>
          <a:noFill/>
          <a:ln>
            <a:noFill/>
          </a:ln>
        </p:spPr>
      </p:pic>
      <p:sp>
        <p:nvSpPr>
          <p:cNvPr id="195" name="Shape 195"/>
          <p:cNvSpPr/>
          <p:nvPr/>
        </p:nvSpPr>
        <p:spPr>
          <a:xfrm>
            <a:off x="-11800" y="212375"/>
            <a:ext cx="9144000" cy="667199"/>
          </a:xfrm>
          <a:prstGeom prst="rect">
            <a:avLst/>
          </a:prstGeom>
          <a:solidFill>
            <a:srgbClr val="4CAF50"/>
          </a:solidFill>
          <a:ln>
            <a:noFill/>
          </a:ln>
        </p:spPr>
        <p:txBody>
          <a:bodyPr anchorCtr="0" anchor="ctr" bIns="91425" lIns="91425" rIns="91425" tIns="91425">
            <a:noAutofit/>
          </a:bodyPr>
          <a:lstStyle/>
          <a:p>
            <a:pPr lvl="0">
              <a:spcBef>
                <a:spcPts val="0"/>
              </a:spcBef>
              <a:buNone/>
            </a:pPr>
            <a:r>
              <a:t/>
            </a:r>
            <a:endParaRPr/>
          </a:p>
        </p:txBody>
      </p:sp>
      <p:sp>
        <p:nvSpPr>
          <p:cNvPr id="196" name="Shape 196"/>
          <p:cNvSpPr txBox="1"/>
          <p:nvPr/>
        </p:nvSpPr>
        <p:spPr>
          <a:xfrm>
            <a:off x="148400" y="300377"/>
            <a:ext cx="6432899" cy="401099"/>
          </a:xfrm>
          <a:prstGeom prst="rect">
            <a:avLst/>
          </a:prstGeom>
          <a:noFill/>
          <a:ln>
            <a:noFill/>
          </a:ln>
        </p:spPr>
        <p:txBody>
          <a:bodyPr anchorCtr="0" anchor="t" bIns="91425" lIns="91425" rIns="91425" tIns="91425">
            <a:noAutofit/>
          </a:bodyPr>
          <a:lstStyle/>
          <a:p>
            <a:pPr lvl="0" rtl="0">
              <a:spcBef>
                <a:spcPts val="0"/>
              </a:spcBef>
              <a:buNone/>
            </a:pPr>
            <a:r>
              <a:t/>
            </a:r>
            <a:endParaRPr sz="1800">
              <a:solidFill>
                <a:srgbClr val="FFFFFF"/>
              </a:solidFill>
              <a:latin typeface="Calibri"/>
              <a:ea typeface="Calibri"/>
              <a:cs typeface="Calibri"/>
              <a:sym typeface="Calibri"/>
            </a:endParaRPr>
          </a:p>
          <a:p>
            <a:pPr lvl="0" rtl="0">
              <a:spcBef>
                <a:spcPts val="0"/>
              </a:spcBef>
              <a:buNone/>
            </a:pPr>
            <a:r>
              <a:t/>
            </a:r>
            <a:endParaRPr>
              <a:solidFill>
                <a:srgbClr val="FFFFFF"/>
              </a:solidFill>
            </a:endParaRPr>
          </a:p>
        </p:txBody>
      </p:sp>
      <p:sp>
        <p:nvSpPr>
          <p:cNvPr id="197" name="Shape 197"/>
          <p:cNvSpPr/>
          <p:nvPr/>
        </p:nvSpPr>
        <p:spPr>
          <a:xfrm rot="5400000">
            <a:off x="7530525" y="-734474"/>
            <a:ext cx="666625" cy="2560324"/>
          </a:xfrm>
          <a:prstGeom prst="flowChartOffpageConnector">
            <a:avLst/>
          </a:prstGeom>
          <a:solidFill>
            <a:srgbClr val="FFFFFF"/>
          </a:solidFill>
          <a:ln>
            <a:noFill/>
          </a:ln>
        </p:spPr>
        <p:txBody>
          <a:bodyPr anchorCtr="0" anchor="ctr" bIns="91425" lIns="91425" rIns="91425" tIns="91425">
            <a:noAutofit/>
          </a:bodyPr>
          <a:lstStyle/>
          <a:p>
            <a:pPr lvl="0">
              <a:spcBef>
                <a:spcPts val="0"/>
              </a:spcBef>
              <a:buNone/>
            </a:pPr>
            <a:r>
              <a:t/>
            </a:r>
            <a:endParaRPr/>
          </a:p>
        </p:txBody>
      </p:sp>
      <p:pic>
        <p:nvPicPr>
          <p:cNvPr id="198" name="Shape 198"/>
          <p:cNvPicPr preferRelativeResize="0"/>
          <p:nvPr/>
        </p:nvPicPr>
        <p:blipFill>
          <a:blip r:embed="rId4">
            <a:alphaModFix/>
          </a:blip>
          <a:stretch>
            <a:fillRect/>
          </a:stretch>
        </p:blipFill>
        <p:spPr>
          <a:xfrm>
            <a:off x="7243748" y="369346"/>
            <a:ext cx="1807175" cy="413265"/>
          </a:xfrm>
          <a:prstGeom prst="rect">
            <a:avLst/>
          </a:prstGeom>
          <a:noFill/>
          <a:ln>
            <a:noFill/>
          </a:ln>
        </p:spPr>
      </p:pic>
      <p:sp>
        <p:nvSpPr>
          <p:cNvPr id="199" name="Shape 199"/>
          <p:cNvSpPr/>
          <p:nvPr/>
        </p:nvSpPr>
        <p:spPr>
          <a:xfrm>
            <a:off x="0" y="1323250"/>
            <a:ext cx="9144000" cy="2494199"/>
          </a:xfrm>
          <a:prstGeom prst="rect">
            <a:avLst/>
          </a:prstGeom>
          <a:solidFill>
            <a:srgbClr val="FFFFFF">
              <a:alpha val="66540"/>
            </a:srgbClr>
          </a:solidFill>
          <a:ln>
            <a:noFill/>
          </a:ln>
        </p:spPr>
        <p:txBody>
          <a:bodyPr anchorCtr="0" anchor="ctr" bIns="91425" lIns="91425" rIns="91425" tIns="91425">
            <a:noAutofit/>
          </a:bodyPr>
          <a:lstStyle/>
          <a:p>
            <a:pPr lvl="0">
              <a:spcBef>
                <a:spcPts val="0"/>
              </a:spcBef>
              <a:buNone/>
            </a:pPr>
            <a:r>
              <a:t/>
            </a:r>
            <a:endParaRPr/>
          </a:p>
        </p:txBody>
      </p:sp>
      <p:sp>
        <p:nvSpPr>
          <p:cNvPr id="200" name="Shape 200"/>
          <p:cNvSpPr/>
          <p:nvPr/>
        </p:nvSpPr>
        <p:spPr>
          <a:xfrm>
            <a:off x="689250" y="2055550"/>
            <a:ext cx="2347200" cy="1184099"/>
          </a:xfrm>
          <a:prstGeom prst="rect">
            <a:avLst/>
          </a:prstGeom>
          <a:solidFill>
            <a:srgbClr val="FF7720"/>
          </a:solidFill>
          <a:ln>
            <a:noFill/>
          </a:ln>
        </p:spPr>
        <p:txBody>
          <a:bodyPr anchorCtr="0" anchor="ctr" bIns="91425" lIns="91425" rIns="91425" tIns="91425">
            <a:noAutofit/>
          </a:bodyPr>
          <a:lstStyle/>
          <a:p>
            <a:pPr lvl="0" rtl="0" algn="ctr">
              <a:lnSpc>
                <a:spcPct val="115000"/>
              </a:lnSpc>
              <a:spcBef>
                <a:spcPts val="0"/>
              </a:spcBef>
              <a:buNone/>
            </a:pPr>
            <a:r>
              <a:rPr lang="sv">
                <a:solidFill>
                  <a:srgbClr val="FFFFFF"/>
                </a:solidFill>
                <a:latin typeface="Calibri"/>
                <a:ea typeface="Calibri"/>
                <a:cs typeface="Calibri"/>
                <a:sym typeface="Calibri"/>
              </a:rPr>
              <a:t>Vuxen</a:t>
            </a:r>
          </a:p>
          <a:p>
            <a:pPr lvl="0" rtl="0" algn="ctr">
              <a:lnSpc>
                <a:spcPct val="115000"/>
              </a:lnSpc>
              <a:spcBef>
                <a:spcPts val="0"/>
              </a:spcBef>
              <a:buNone/>
            </a:pPr>
            <a:r>
              <a:rPr lang="sv">
                <a:solidFill>
                  <a:srgbClr val="FFFFFF"/>
                </a:solidFill>
                <a:latin typeface="Calibri"/>
                <a:ea typeface="Calibri"/>
                <a:cs typeface="Calibri"/>
                <a:sym typeface="Calibri"/>
              </a:rPr>
              <a:t>Adult</a:t>
            </a:r>
          </a:p>
        </p:txBody>
      </p:sp>
      <p:sp>
        <p:nvSpPr>
          <p:cNvPr id="201" name="Shape 201"/>
          <p:cNvSpPr/>
          <p:nvPr/>
        </p:nvSpPr>
        <p:spPr>
          <a:xfrm>
            <a:off x="3386600" y="2055550"/>
            <a:ext cx="2347200" cy="1184099"/>
          </a:xfrm>
          <a:prstGeom prst="rect">
            <a:avLst/>
          </a:prstGeom>
          <a:solidFill>
            <a:srgbClr val="FF7720"/>
          </a:solidFill>
          <a:ln>
            <a:noFill/>
          </a:ln>
        </p:spPr>
        <p:txBody>
          <a:bodyPr anchorCtr="0" anchor="ctr" bIns="91425" lIns="91425" rIns="91425" tIns="91425">
            <a:noAutofit/>
          </a:bodyPr>
          <a:lstStyle/>
          <a:p>
            <a:pPr lvl="0" rtl="0" algn="ctr">
              <a:lnSpc>
                <a:spcPct val="115000"/>
              </a:lnSpc>
              <a:spcBef>
                <a:spcPts val="0"/>
              </a:spcBef>
              <a:buNone/>
            </a:pPr>
            <a:r>
              <a:rPr lang="sv">
                <a:solidFill>
                  <a:srgbClr val="FFFFFF"/>
                </a:solidFill>
                <a:latin typeface="Calibri"/>
                <a:ea typeface="Calibri"/>
                <a:cs typeface="Calibri"/>
                <a:sym typeface="Calibri"/>
              </a:rPr>
              <a:t>Ungdom</a:t>
            </a:r>
          </a:p>
          <a:p>
            <a:pPr lvl="0" rtl="0" algn="ctr">
              <a:lnSpc>
                <a:spcPct val="115000"/>
              </a:lnSpc>
              <a:spcBef>
                <a:spcPts val="0"/>
              </a:spcBef>
              <a:buNone/>
            </a:pPr>
            <a:r>
              <a:rPr lang="sv">
                <a:solidFill>
                  <a:srgbClr val="FFFFFF"/>
                </a:solidFill>
                <a:latin typeface="Calibri"/>
                <a:ea typeface="Calibri"/>
                <a:cs typeface="Calibri"/>
                <a:sym typeface="Calibri"/>
              </a:rPr>
              <a:t>Youth</a:t>
            </a:r>
          </a:p>
        </p:txBody>
      </p:sp>
      <p:sp>
        <p:nvSpPr>
          <p:cNvPr id="202" name="Shape 202"/>
          <p:cNvSpPr/>
          <p:nvPr/>
        </p:nvSpPr>
        <p:spPr>
          <a:xfrm>
            <a:off x="6083950" y="2055550"/>
            <a:ext cx="2347200" cy="1184099"/>
          </a:xfrm>
          <a:prstGeom prst="rect">
            <a:avLst/>
          </a:prstGeom>
          <a:solidFill>
            <a:srgbClr val="FF7720"/>
          </a:solidFill>
          <a:ln>
            <a:noFill/>
          </a:ln>
        </p:spPr>
        <p:txBody>
          <a:bodyPr anchorCtr="0" anchor="ctr" bIns="91425" lIns="91425" rIns="91425" tIns="91425">
            <a:noAutofit/>
          </a:bodyPr>
          <a:lstStyle/>
          <a:p>
            <a:pPr lvl="0" rtl="0" algn="ctr">
              <a:lnSpc>
                <a:spcPct val="115000"/>
              </a:lnSpc>
              <a:spcBef>
                <a:spcPts val="0"/>
              </a:spcBef>
              <a:buNone/>
            </a:pPr>
            <a:r>
              <a:rPr lang="sv">
                <a:solidFill>
                  <a:srgbClr val="FFFFFF"/>
                </a:solidFill>
                <a:latin typeface="Calibri"/>
                <a:ea typeface="Calibri"/>
                <a:cs typeface="Calibri"/>
                <a:sym typeface="Calibri"/>
              </a:rPr>
              <a:t>Duo/Familj</a:t>
            </a:r>
          </a:p>
          <a:p>
            <a:pPr lvl="0" rtl="0" algn="ctr">
              <a:lnSpc>
                <a:spcPct val="115000"/>
              </a:lnSpc>
              <a:spcBef>
                <a:spcPts val="0"/>
              </a:spcBef>
              <a:buNone/>
            </a:pPr>
            <a:r>
              <a:rPr lang="sv">
                <a:solidFill>
                  <a:srgbClr val="FFFFFF"/>
                </a:solidFill>
                <a:latin typeface="Calibri"/>
                <a:ea typeface="Calibri"/>
                <a:cs typeface="Calibri"/>
                <a:sym typeface="Calibri"/>
              </a:rPr>
              <a:t>Duo/Family</a:t>
            </a:r>
          </a:p>
        </p:txBody>
      </p:sp>
      <p:sp>
        <p:nvSpPr>
          <p:cNvPr id="203" name="Shape 203"/>
          <p:cNvSpPr/>
          <p:nvPr/>
        </p:nvSpPr>
        <p:spPr>
          <a:xfrm>
            <a:off x="8550475" y="4504675"/>
            <a:ext cx="486300" cy="486300"/>
          </a:xfrm>
          <a:prstGeom prst="rect">
            <a:avLst/>
          </a:prstGeom>
          <a:solidFill>
            <a:srgbClr val="4CAF50"/>
          </a:solidFill>
          <a:ln>
            <a:noFill/>
          </a:ln>
        </p:spPr>
        <p:txBody>
          <a:bodyPr anchorCtr="0" anchor="ctr" bIns="91425" lIns="91425" rIns="91425" tIns="91425">
            <a:noAutofit/>
          </a:bodyPr>
          <a:lstStyle/>
          <a:p>
            <a:pPr lvl="0" rtl="0" algn="ctr">
              <a:spcBef>
                <a:spcPts val="0"/>
              </a:spcBef>
              <a:buNone/>
            </a:pPr>
            <a:r>
              <a:rPr b="1" lang="sv" sz="2400">
                <a:solidFill>
                  <a:srgbClr val="FFFFFF"/>
                </a:solidFill>
                <a:latin typeface="Verdana"/>
                <a:ea typeface="Verdana"/>
                <a:cs typeface="Verdana"/>
                <a:sym typeface="Verdana"/>
              </a:rPr>
              <a:t>i</a:t>
            </a: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7" name="Shape 207"/>
        <p:cNvGrpSpPr/>
        <p:nvPr/>
      </p:nvGrpSpPr>
      <p:grpSpPr>
        <a:xfrm>
          <a:off x="0" y="0"/>
          <a:ext cx="0" cy="0"/>
          <a:chOff x="0" y="0"/>
          <a:chExt cx="0" cy="0"/>
        </a:xfrm>
      </p:grpSpPr>
      <p:pic>
        <p:nvPicPr>
          <p:cNvPr id="208" name="Shape 208"/>
          <p:cNvPicPr preferRelativeResize="0"/>
          <p:nvPr/>
        </p:nvPicPr>
        <p:blipFill rotWithShape="1">
          <a:blip r:embed="rId3">
            <a:alphaModFix/>
          </a:blip>
          <a:srcRect b="23853" l="15516" r="16668" t="22867"/>
          <a:stretch/>
        </p:blipFill>
        <p:spPr>
          <a:xfrm>
            <a:off x="658175" y="1696650"/>
            <a:ext cx="1211650" cy="757299"/>
          </a:xfrm>
          <a:prstGeom prst="rect">
            <a:avLst/>
          </a:prstGeom>
          <a:noFill/>
          <a:ln>
            <a:noFill/>
          </a:ln>
        </p:spPr>
      </p:pic>
      <p:pic>
        <p:nvPicPr>
          <p:cNvPr id="209" name="Shape 209"/>
          <p:cNvPicPr preferRelativeResize="0"/>
          <p:nvPr/>
        </p:nvPicPr>
        <p:blipFill>
          <a:blip r:embed="rId4">
            <a:alphaModFix/>
          </a:blip>
          <a:stretch>
            <a:fillRect/>
          </a:stretch>
        </p:blipFill>
        <p:spPr>
          <a:xfrm>
            <a:off x="647695" y="2593321"/>
            <a:ext cx="1211670" cy="762180"/>
          </a:xfrm>
          <a:prstGeom prst="rect">
            <a:avLst/>
          </a:prstGeom>
          <a:noFill/>
          <a:ln>
            <a:noFill/>
          </a:ln>
        </p:spPr>
      </p:pic>
      <p:pic>
        <p:nvPicPr>
          <p:cNvPr id="210" name="Shape 210"/>
          <p:cNvPicPr preferRelativeResize="0"/>
          <p:nvPr/>
        </p:nvPicPr>
        <p:blipFill>
          <a:blip r:embed="rId5">
            <a:alphaModFix/>
          </a:blip>
          <a:stretch>
            <a:fillRect/>
          </a:stretch>
        </p:blipFill>
        <p:spPr>
          <a:xfrm>
            <a:off x="658165" y="3498280"/>
            <a:ext cx="1211670" cy="757296"/>
          </a:xfrm>
          <a:prstGeom prst="rect">
            <a:avLst/>
          </a:prstGeom>
          <a:noFill/>
          <a:ln>
            <a:noFill/>
          </a:ln>
        </p:spPr>
      </p:pic>
      <p:sp>
        <p:nvSpPr>
          <p:cNvPr id="211" name="Shape 211"/>
          <p:cNvSpPr/>
          <p:nvPr/>
        </p:nvSpPr>
        <p:spPr>
          <a:xfrm>
            <a:off x="0" y="207650"/>
            <a:ext cx="9144000" cy="667199"/>
          </a:xfrm>
          <a:prstGeom prst="rect">
            <a:avLst/>
          </a:prstGeom>
          <a:solidFill>
            <a:srgbClr val="4CAF50"/>
          </a:solidFill>
          <a:ln>
            <a:noFill/>
          </a:ln>
        </p:spPr>
        <p:txBody>
          <a:bodyPr anchorCtr="0" anchor="ctr" bIns="91425" lIns="91425" rIns="91425" tIns="91425">
            <a:noAutofit/>
          </a:bodyPr>
          <a:lstStyle/>
          <a:p>
            <a:pPr lvl="0">
              <a:spcBef>
                <a:spcPts val="0"/>
              </a:spcBef>
              <a:buNone/>
            </a:pPr>
            <a:r>
              <a:t/>
            </a:r>
            <a:endParaRPr/>
          </a:p>
        </p:txBody>
      </p:sp>
      <p:sp>
        <p:nvSpPr>
          <p:cNvPr id="212" name="Shape 212"/>
          <p:cNvSpPr txBox="1"/>
          <p:nvPr>
            <p:ph type="title"/>
          </p:nvPr>
        </p:nvSpPr>
        <p:spPr>
          <a:xfrm>
            <a:off x="311700" y="254900"/>
            <a:ext cx="8520599" cy="572699"/>
          </a:xfrm>
          <a:prstGeom prst="rect">
            <a:avLst/>
          </a:prstGeom>
        </p:spPr>
        <p:txBody>
          <a:bodyPr anchorCtr="0" anchor="t" bIns="91425" lIns="91425" rIns="91425" tIns="91425">
            <a:noAutofit/>
          </a:bodyPr>
          <a:lstStyle/>
          <a:p>
            <a:pPr lvl="0" rtl="0">
              <a:spcBef>
                <a:spcPts val="0"/>
              </a:spcBef>
              <a:buNone/>
            </a:pPr>
            <a:r>
              <a:rPr lang="sv">
                <a:solidFill>
                  <a:srgbClr val="FFFFFF"/>
                </a:solidFill>
                <a:latin typeface="Calibri"/>
                <a:ea typeface="Calibri"/>
                <a:cs typeface="Calibri"/>
                <a:sym typeface="Calibri"/>
              </a:rPr>
              <a:t>Betalningsmetod / Payment method</a:t>
            </a:r>
          </a:p>
        </p:txBody>
      </p:sp>
      <p:sp>
        <p:nvSpPr>
          <p:cNvPr id="213" name="Shape 213"/>
          <p:cNvSpPr/>
          <p:nvPr/>
        </p:nvSpPr>
        <p:spPr>
          <a:xfrm rot="5400000">
            <a:off x="7500087" y="-735022"/>
            <a:ext cx="727500" cy="2560324"/>
          </a:xfrm>
          <a:prstGeom prst="flowChartOffpageConnector">
            <a:avLst/>
          </a:prstGeom>
          <a:solidFill>
            <a:srgbClr val="FFFFFF"/>
          </a:solidFill>
          <a:ln>
            <a:noFill/>
          </a:ln>
        </p:spPr>
        <p:txBody>
          <a:bodyPr anchorCtr="0" anchor="ctr" bIns="91425" lIns="91425" rIns="91425" tIns="91425">
            <a:noAutofit/>
          </a:bodyPr>
          <a:lstStyle/>
          <a:p>
            <a:pPr lvl="0">
              <a:spcBef>
                <a:spcPts val="0"/>
              </a:spcBef>
              <a:buNone/>
            </a:pPr>
            <a:r>
              <a:t/>
            </a:r>
            <a:endParaRPr/>
          </a:p>
        </p:txBody>
      </p:sp>
      <p:pic>
        <p:nvPicPr>
          <p:cNvPr id="214" name="Shape 214"/>
          <p:cNvPicPr preferRelativeResize="0"/>
          <p:nvPr/>
        </p:nvPicPr>
        <p:blipFill>
          <a:blip r:embed="rId6">
            <a:alphaModFix/>
          </a:blip>
          <a:stretch>
            <a:fillRect/>
          </a:stretch>
        </p:blipFill>
        <p:spPr>
          <a:xfrm>
            <a:off x="7243748" y="369346"/>
            <a:ext cx="1807175" cy="413265"/>
          </a:xfrm>
          <a:prstGeom prst="rect">
            <a:avLst/>
          </a:prstGeom>
          <a:noFill/>
          <a:ln>
            <a:noFill/>
          </a:ln>
        </p:spPr>
      </p:pic>
      <p:sp>
        <p:nvSpPr>
          <p:cNvPr id="215" name="Shape 215"/>
          <p:cNvSpPr/>
          <p:nvPr/>
        </p:nvSpPr>
        <p:spPr>
          <a:xfrm>
            <a:off x="2217325" y="1710550"/>
            <a:ext cx="2347200" cy="743399"/>
          </a:xfrm>
          <a:prstGeom prst="rect">
            <a:avLst/>
          </a:prstGeom>
          <a:solidFill>
            <a:srgbClr val="FF7720"/>
          </a:solidFill>
          <a:ln>
            <a:noFill/>
          </a:ln>
        </p:spPr>
        <p:txBody>
          <a:bodyPr anchorCtr="0" anchor="ctr" bIns="91425" lIns="91425" rIns="91425" tIns="91425">
            <a:noAutofit/>
          </a:bodyPr>
          <a:lstStyle/>
          <a:p>
            <a:pPr lvl="0" rtl="0" algn="ctr">
              <a:spcBef>
                <a:spcPts val="0"/>
              </a:spcBef>
              <a:buNone/>
            </a:pPr>
            <a:r>
              <a:rPr lang="sv">
                <a:solidFill>
                  <a:srgbClr val="FFFFFF"/>
                </a:solidFill>
                <a:latin typeface="Calibri"/>
                <a:ea typeface="Calibri"/>
                <a:cs typeface="Calibri"/>
                <a:sym typeface="Calibri"/>
              </a:rPr>
              <a:t>Reskassa</a:t>
            </a:r>
          </a:p>
        </p:txBody>
      </p:sp>
      <p:sp>
        <p:nvSpPr>
          <p:cNvPr id="216" name="Shape 216"/>
          <p:cNvSpPr/>
          <p:nvPr/>
        </p:nvSpPr>
        <p:spPr>
          <a:xfrm>
            <a:off x="2217325" y="3515553"/>
            <a:ext cx="2347200" cy="743399"/>
          </a:xfrm>
          <a:prstGeom prst="rect">
            <a:avLst/>
          </a:prstGeom>
          <a:solidFill>
            <a:srgbClr val="FF7720"/>
          </a:solidFill>
          <a:ln>
            <a:noFill/>
          </a:ln>
        </p:spPr>
        <p:txBody>
          <a:bodyPr anchorCtr="0" anchor="ctr" bIns="91425" lIns="91425" rIns="91425" tIns="91425">
            <a:noAutofit/>
          </a:bodyPr>
          <a:lstStyle/>
          <a:p>
            <a:pPr lvl="0" rtl="0" algn="ctr">
              <a:spcBef>
                <a:spcPts val="0"/>
              </a:spcBef>
              <a:buNone/>
            </a:pPr>
            <a:r>
              <a:rPr lang="sv">
                <a:solidFill>
                  <a:srgbClr val="FFFFFF"/>
                </a:solidFill>
                <a:latin typeface="Calibri"/>
                <a:ea typeface="Calibri"/>
                <a:cs typeface="Calibri"/>
                <a:sym typeface="Calibri"/>
              </a:rPr>
              <a:t>Visa</a:t>
            </a:r>
          </a:p>
        </p:txBody>
      </p:sp>
      <p:sp>
        <p:nvSpPr>
          <p:cNvPr id="217" name="Shape 217"/>
          <p:cNvSpPr/>
          <p:nvPr/>
        </p:nvSpPr>
        <p:spPr>
          <a:xfrm>
            <a:off x="2221226" y="2593337"/>
            <a:ext cx="2347200" cy="743399"/>
          </a:xfrm>
          <a:prstGeom prst="rect">
            <a:avLst/>
          </a:prstGeom>
          <a:solidFill>
            <a:srgbClr val="FF7720"/>
          </a:solidFill>
          <a:ln>
            <a:noFill/>
          </a:ln>
        </p:spPr>
        <p:txBody>
          <a:bodyPr anchorCtr="0" anchor="ctr" bIns="91425" lIns="91425" rIns="91425" tIns="91425">
            <a:noAutofit/>
          </a:bodyPr>
          <a:lstStyle/>
          <a:p>
            <a:pPr lvl="0" rtl="0" algn="ctr">
              <a:spcBef>
                <a:spcPts val="0"/>
              </a:spcBef>
              <a:buNone/>
            </a:pPr>
            <a:r>
              <a:rPr lang="sv">
                <a:solidFill>
                  <a:srgbClr val="FFFFFF"/>
                </a:solidFill>
                <a:latin typeface="Calibri"/>
                <a:ea typeface="Calibri"/>
                <a:cs typeface="Calibri"/>
                <a:sym typeface="Calibri"/>
              </a:rPr>
              <a:t>Mastercard</a:t>
            </a:r>
          </a:p>
        </p:txBody>
      </p:sp>
      <p:sp>
        <p:nvSpPr>
          <p:cNvPr id="218" name="Shape 218"/>
          <p:cNvSpPr/>
          <p:nvPr/>
        </p:nvSpPr>
        <p:spPr>
          <a:xfrm>
            <a:off x="8550475" y="4504675"/>
            <a:ext cx="486300" cy="486300"/>
          </a:xfrm>
          <a:prstGeom prst="rect">
            <a:avLst/>
          </a:prstGeom>
          <a:solidFill>
            <a:srgbClr val="4CAF50"/>
          </a:solidFill>
          <a:ln>
            <a:noFill/>
          </a:ln>
        </p:spPr>
        <p:txBody>
          <a:bodyPr anchorCtr="0" anchor="ctr" bIns="91425" lIns="91425" rIns="91425" tIns="91425">
            <a:noAutofit/>
          </a:bodyPr>
          <a:lstStyle/>
          <a:p>
            <a:pPr lvl="0" rtl="0" algn="ctr">
              <a:spcBef>
                <a:spcPts val="0"/>
              </a:spcBef>
              <a:buNone/>
            </a:pPr>
            <a:r>
              <a:rPr b="1" lang="sv" sz="2400">
                <a:solidFill>
                  <a:srgbClr val="FFFFFF"/>
                </a:solidFill>
                <a:latin typeface="Verdana"/>
                <a:ea typeface="Verdana"/>
                <a:cs typeface="Verdana"/>
                <a:sym typeface="Verdana"/>
              </a:rPr>
              <a:t>i</a:t>
            </a:r>
          </a:p>
        </p:txBody>
      </p:sp>
      <p:sp>
        <p:nvSpPr>
          <p:cNvPr id="219" name="Shape 219"/>
          <p:cNvSpPr/>
          <p:nvPr/>
        </p:nvSpPr>
        <p:spPr>
          <a:xfrm>
            <a:off x="5345950" y="1710550"/>
            <a:ext cx="2756399" cy="2548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220" name="Shape 220"/>
          <p:cNvSpPr/>
          <p:nvPr/>
        </p:nvSpPr>
        <p:spPr>
          <a:xfrm>
            <a:off x="5345950" y="1710550"/>
            <a:ext cx="2756399" cy="317100"/>
          </a:xfrm>
          <a:prstGeom prst="rect">
            <a:avLst/>
          </a:prstGeom>
          <a:solidFill>
            <a:srgbClr val="4CAF50"/>
          </a:solidFill>
          <a:ln>
            <a:noFill/>
          </a:ln>
        </p:spPr>
        <p:txBody>
          <a:bodyPr anchorCtr="0" anchor="ctr" bIns="91425" lIns="91425" rIns="91425" tIns="91425">
            <a:noAutofit/>
          </a:bodyPr>
          <a:lstStyle/>
          <a:p>
            <a:pPr lvl="0">
              <a:spcBef>
                <a:spcPts val="0"/>
              </a:spcBef>
              <a:buNone/>
            </a:pPr>
            <a:r>
              <a:t/>
            </a:r>
            <a:endParaRPr/>
          </a:p>
        </p:txBody>
      </p:sp>
      <p:sp>
        <p:nvSpPr>
          <p:cNvPr id="221" name="Shape 221"/>
          <p:cNvSpPr txBox="1"/>
          <p:nvPr/>
        </p:nvSpPr>
        <p:spPr>
          <a:xfrm>
            <a:off x="5345950" y="1665334"/>
            <a:ext cx="2756399" cy="317100"/>
          </a:xfrm>
          <a:prstGeom prst="rect">
            <a:avLst/>
          </a:prstGeom>
          <a:noFill/>
          <a:ln>
            <a:noFill/>
          </a:ln>
        </p:spPr>
        <p:txBody>
          <a:bodyPr anchorCtr="0" anchor="t" bIns="91425" lIns="91425" rIns="91425" tIns="91425">
            <a:noAutofit/>
          </a:bodyPr>
          <a:lstStyle/>
          <a:p>
            <a:pPr lvl="0" algn="ctr">
              <a:spcBef>
                <a:spcPts val="0"/>
              </a:spcBef>
              <a:buNone/>
            </a:pPr>
            <a:r>
              <a:rPr lang="sv">
                <a:solidFill>
                  <a:srgbClr val="FFFFFF"/>
                </a:solidFill>
              </a:rPr>
              <a:t>Biljett order</a:t>
            </a:r>
          </a:p>
        </p:txBody>
      </p:sp>
      <p:pic>
        <p:nvPicPr>
          <p:cNvPr id="222" name="Shape 222"/>
          <p:cNvPicPr preferRelativeResize="0"/>
          <p:nvPr/>
        </p:nvPicPr>
        <p:blipFill>
          <a:blip r:embed="rId7">
            <a:alphaModFix/>
          </a:blip>
          <a:stretch>
            <a:fillRect/>
          </a:stretch>
        </p:blipFill>
        <p:spPr>
          <a:xfrm>
            <a:off x="5422150" y="2103850"/>
            <a:ext cx="572700" cy="572700"/>
          </a:xfrm>
          <a:prstGeom prst="rect">
            <a:avLst/>
          </a:prstGeom>
          <a:noFill/>
          <a:ln>
            <a:noFill/>
          </a:ln>
        </p:spPr>
      </p:pic>
      <p:sp>
        <p:nvSpPr>
          <p:cNvPr id="223" name="Shape 223"/>
          <p:cNvSpPr txBox="1"/>
          <p:nvPr/>
        </p:nvSpPr>
        <p:spPr>
          <a:xfrm>
            <a:off x="5984700" y="2143875"/>
            <a:ext cx="2117700" cy="486300"/>
          </a:xfrm>
          <a:prstGeom prst="rect">
            <a:avLst/>
          </a:prstGeom>
          <a:noFill/>
          <a:ln>
            <a:noFill/>
          </a:ln>
        </p:spPr>
        <p:txBody>
          <a:bodyPr anchorCtr="0" anchor="ctr" bIns="91425" lIns="91425" rIns="91425" tIns="91425">
            <a:noAutofit/>
          </a:bodyPr>
          <a:lstStyle/>
          <a:p>
            <a:pPr lvl="0" rtl="0">
              <a:spcBef>
                <a:spcPts val="0"/>
              </a:spcBef>
              <a:buNone/>
            </a:pPr>
            <a:r>
              <a:rPr lang="sv">
                <a:latin typeface="Calibri"/>
                <a:ea typeface="Calibri"/>
                <a:cs typeface="Calibri"/>
                <a:sym typeface="Calibri"/>
              </a:rPr>
              <a:t>Tåg resa: </a:t>
            </a:r>
            <a:br>
              <a:rPr lang="sv">
                <a:latin typeface="Calibri"/>
                <a:ea typeface="Calibri"/>
                <a:cs typeface="Calibri"/>
                <a:sym typeface="Calibri"/>
              </a:rPr>
            </a:br>
            <a:r>
              <a:rPr b="1" lang="sv" u="sng">
                <a:latin typeface="Calibri"/>
                <a:ea typeface="Calibri"/>
                <a:cs typeface="Calibri"/>
                <a:sym typeface="Calibri"/>
              </a:rPr>
              <a:t>Växjö station</a:t>
            </a:r>
            <a:r>
              <a:rPr lang="sv">
                <a:latin typeface="Calibri"/>
                <a:ea typeface="Calibri"/>
                <a:cs typeface="Calibri"/>
                <a:sym typeface="Calibri"/>
              </a:rPr>
              <a:t> → </a:t>
            </a:r>
            <a:r>
              <a:rPr b="1" lang="sv" u="sng">
                <a:latin typeface="Calibri"/>
                <a:ea typeface="Calibri"/>
                <a:cs typeface="Calibri"/>
                <a:sym typeface="Calibri"/>
              </a:rPr>
              <a:t>Alvesta  </a:t>
            </a:r>
          </a:p>
        </p:txBody>
      </p:sp>
      <p:sp>
        <p:nvSpPr>
          <p:cNvPr id="224" name="Shape 224"/>
          <p:cNvSpPr txBox="1"/>
          <p:nvPr/>
        </p:nvSpPr>
        <p:spPr>
          <a:xfrm>
            <a:off x="5360175" y="2715415"/>
            <a:ext cx="2756399" cy="1512899"/>
          </a:xfrm>
          <a:prstGeom prst="rect">
            <a:avLst/>
          </a:prstGeom>
          <a:noFill/>
          <a:ln>
            <a:noFill/>
          </a:ln>
        </p:spPr>
        <p:txBody>
          <a:bodyPr anchorCtr="0" anchor="t" bIns="91425" lIns="91425" rIns="91425" tIns="91425">
            <a:noAutofit/>
          </a:bodyPr>
          <a:lstStyle/>
          <a:p>
            <a:pPr lvl="0" rtl="0">
              <a:spcBef>
                <a:spcPts val="0"/>
              </a:spcBef>
              <a:buNone/>
            </a:pPr>
            <a:r>
              <a:rPr lang="sv" sz="1100">
                <a:latin typeface="Courier New"/>
                <a:ea typeface="Courier New"/>
                <a:cs typeface="Courier New"/>
                <a:sym typeface="Courier New"/>
              </a:rPr>
              <a:t>1x Vuxen Biljett, giltig från:</a:t>
            </a:r>
            <a:br>
              <a:rPr lang="sv" sz="1100">
                <a:latin typeface="Courier New"/>
                <a:ea typeface="Courier New"/>
                <a:cs typeface="Courier New"/>
                <a:sym typeface="Courier New"/>
              </a:rPr>
            </a:br>
            <a:r>
              <a:rPr lang="sv" sz="1100">
                <a:latin typeface="Courier New"/>
                <a:ea typeface="Courier New"/>
                <a:cs typeface="Courier New"/>
                <a:sym typeface="Courier New"/>
              </a:rPr>
              <a:t>Fredag 22 Januari 2016 - 09:16</a:t>
            </a:r>
            <a:br>
              <a:rPr lang="sv" sz="1100">
                <a:latin typeface="Courier New"/>
                <a:ea typeface="Courier New"/>
                <a:cs typeface="Courier New"/>
                <a:sym typeface="Courier New"/>
              </a:rPr>
            </a:br>
            <a:r>
              <a:rPr lang="sv" sz="1100">
                <a:solidFill>
                  <a:schemeClr val="dk1"/>
                </a:solidFill>
                <a:latin typeface="Courier New"/>
                <a:ea typeface="Courier New"/>
                <a:cs typeface="Courier New"/>
                <a:sym typeface="Courier New"/>
              </a:rPr>
              <a:t>Fredag 22 Januari 2016 - 11:16</a:t>
            </a:r>
            <a:br>
              <a:rPr lang="sv">
                <a:solidFill>
                  <a:schemeClr val="dk1"/>
                </a:solidFill>
                <a:latin typeface="Calibri"/>
                <a:ea typeface="Calibri"/>
                <a:cs typeface="Calibri"/>
                <a:sym typeface="Calibri"/>
              </a:rPr>
            </a:br>
            <a:br>
              <a:rPr lang="sv">
                <a:solidFill>
                  <a:schemeClr val="dk1"/>
                </a:solidFill>
                <a:latin typeface="Calibri"/>
                <a:ea typeface="Calibri"/>
                <a:cs typeface="Calibri"/>
                <a:sym typeface="Calibri"/>
              </a:rPr>
            </a:br>
            <a:br>
              <a:rPr lang="sv" sz="600">
                <a:solidFill>
                  <a:schemeClr val="dk1"/>
                </a:solidFill>
                <a:latin typeface="Calibri"/>
                <a:ea typeface="Calibri"/>
                <a:cs typeface="Calibri"/>
                <a:sym typeface="Calibri"/>
              </a:rPr>
            </a:br>
            <a:br>
              <a:rPr lang="sv" sz="600">
                <a:solidFill>
                  <a:schemeClr val="dk1"/>
                </a:solidFill>
                <a:latin typeface="Calibri"/>
                <a:ea typeface="Calibri"/>
                <a:cs typeface="Calibri"/>
                <a:sym typeface="Calibri"/>
              </a:rPr>
            </a:br>
            <a:br>
              <a:rPr lang="sv">
                <a:solidFill>
                  <a:schemeClr val="dk1"/>
                </a:solidFill>
                <a:latin typeface="Calibri"/>
                <a:ea typeface="Calibri"/>
                <a:cs typeface="Calibri"/>
                <a:sym typeface="Calibri"/>
              </a:rPr>
            </a:br>
            <a:r>
              <a:rPr b="1" lang="sv">
                <a:solidFill>
                  <a:schemeClr val="dk1"/>
                </a:solidFill>
                <a:latin typeface="Calibri"/>
                <a:ea typeface="Calibri"/>
                <a:cs typeface="Calibri"/>
                <a:sym typeface="Calibri"/>
              </a:rPr>
              <a:t>55,90</a:t>
            </a:r>
            <a:r>
              <a:rPr lang="sv">
                <a:solidFill>
                  <a:schemeClr val="dk1"/>
                </a:solidFill>
                <a:latin typeface="Calibri"/>
                <a:ea typeface="Calibri"/>
                <a:cs typeface="Calibri"/>
                <a:sym typeface="Calibri"/>
              </a:rPr>
              <a:t> SEK</a:t>
            </a:r>
            <a:br>
              <a:rPr lang="sv">
                <a:solidFill>
                  <a:schemeClr val="dk1"/>
                </a:solidFill>
                <a:latin typeface="Calibri"/>
                <a:ea typeface="Calibri"/>
                <a:cs typeface="Calibri"/>
                <a:sym typeface="Calibri"/>
              </a:rPr>
            </a:br>
            <a:br>
              <a:rPr lang="sv">
                <a:latin typeface="Calibri"/>
                <a:ea typeface="Calibri"/>
                <a:cs typeface="Calibri"/>
                <a:sym typeface="Calibri"/>
              </a:rPr>
            </a:br>
          </a:p>
        </p:txBody>
      </p:sp>
      <p:cxnSp>
        <p:nvCxnSpPr>
          <p:cNvPr id="225" name="Shape 225"/>
          <p:cNvCxnSpPr/>
          <p:nvPr/>
        </p:nvCxnSpPr>
        <p:spPr>
          <a:xfrm>
            <a:off x="5339518" y="3807650"/>
            <a:ext cx="2756399" cy="0"/>
          </a:xfrm>
          <a:prstGeom prst="straightConnector1">
            <a:avLst/>
          </a:prstGeom>
          <a:noFill/>
          <a:ln cap="flat" cmpd="sng" w="9525">
            <a:solidFill>
              <a:schemeClr val="dk2"/>
            </a:solidFill>
            <a:prstDash val="solid"/>
            <a:round/>
            <a:headEnd len="lg" w="lg" type="none"/>
            <a:tailEnd len="lg" w="lg" type="none"/>
          </a:ln>
        </p:spPr>
      </p:cxnSp>
      <p:sp>
        <p:nvSpPr>
          <p:cNvPr id="226" name="Shape 226"/>
          <p:cNvSpPr/>
          <p:nvPr/>
        </p:nvSpPr>
        <p:spPr>
          <a:xfrm>
            <a:off x="6754725" y="3807650"/>
            <a:ext cx="1341300" cy="447600"/>
          </a:xfrm>
          <a:prstGeom prst="rect">
            <a:avLst/>
          </a:prstGeom>
          <a:solidFill>
            <a:srgbClr val="FF7720"/>
          </a:solidFill>
          <a:ln>
            <a:noFill/>
          </a:ln>
        </p:spPr>
        <p:txBody>
          <a:bodyPr anchorCtr="0" anchor="ctr" bIns="91425" lIns="91425" rIns="91425" tIns="91425">
            <a:noAutofit/>
          </a:bodyPr>
          <a:lstStyle/>
          <a:p>
            <a:pPr lvl="0" rtl="0" algn="ctr">
              <a:spcBef>
                <a:spcPts val="0"/>
              </a:spcBef>
              <a:buNone/>
            </a:pPr>
            <a:r>
              <a:rPr lang="sv">
                <a:solidFill>
                  <a:srgbClr val="FFFFFF"/>
                </a:solidFill>
                <a:latin typeface="Calibri"/>
                <a:ea typeface="Calibri"/>
                <a:cs typeface="Calibri"/>
                <a:sym typeface="Calibri"/>
              </a:rPr>
              <a:t>Ändra order</a:t>
            </a:r>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